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Roboto"/>
      <p:regular r:id="rId46"/>
      <p:bold r:id="rId47"/>
      <p:italic r:id="rId48"/>
      <p:boldItalic r:id="rId49"/>
    </p:embeddedFont>
    <p:embeddedFont>
      <p:font typeface="Old Standard TT"/>
      <p:regular r:id="rId50"/>
      <p:bold r:id="rId51"/>
      <p: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ichael Nel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214536-07AB-41E6-9DF0-08BF112605F4}">
  <a:tblStyle styleId="{E1214536-07AB-41E6-9DF0-08BF112605F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ldStandardTT-bold.fntdata"/><Relationship Id="rId50" Type="http://schemas.openxmlformats.org/officeDocument/2006/relationships/font" Target="fonts/OldStandardTT-regular.fntdata"/><Relationship Id="rId52" Type="http://schemas.openxmlformats.org/officeDocument/2006/relationships/font" Target="fonts/OldStandardTT-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5T20:19:56.830">
    <p:pos x="0" y="88"/>
    <p:text>if there is a "Memento-Datetime" header on the response, it's an archived response.  the requests should not be reaching out to the live web, so if it's hitting "twitter.com" and not "archive.org", that's another problem.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12-05T20:22:17.930">
    <p:pos x="0" y="88"/>
    <p:text>what is this showing?  you're doing a HEAD on this.  this is def a new UI memento (you could check the size, but the fact it's also giving 429s is an indication).  you'd do better to show the dev tools in the browser and the 429 response.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2-05T20:23:17.868">
    <p:pos x="0" y="467"/>
    <p:text>you're not mentioning the fact that he's contractually obligated, for now, to use truth social or whatever it's called.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7fd78b2e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7fd78b2e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7fc623126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7fc623126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49b30a36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49b30a36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7fc6231266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7fc6231266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7fc623126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7fc623126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7fc6231266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7fc6231266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7fc6231266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7fc6231266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7fc6231266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7fc6231266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fc623126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7fc623126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7fc623126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7fc623126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ae29104db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ae29104db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7fc6231266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7fc6231266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fc6231266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7fc6231266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fc6231266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fc6231266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7fc6231266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7fc6231266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7fc6231266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7fc6231266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7fc6231266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7fc6231266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fd78b2e4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7fd78b2e4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7fd78b2e4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7fd78b2e4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fd78b2e4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fd78b2e4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7fc6231266_2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7fc6231266_2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ae29104db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ae29104db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7fc6231266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7fc6231266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7fd78b2e4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7fd78b2e4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7fc6231266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7fc6231266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a49b30a36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a49b30a36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ae29104d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ae29104d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7fd78b2e4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7fd78b2e4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7fc6231266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7fc6231266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7fc6231266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7fc6231266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7fc6231266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7fc6231266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7fc623126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7fc623126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ae29104db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e29104db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e29104d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ae29104d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fc6231266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7fc6231266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a49b30a36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a49b30a36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fc623126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7fc623126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B7B7B7"/>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212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79450" y="416575"/>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2" name="Google Shape;12;p2"/>
          <p:cNvSpPr txBox="1"/>
          <p:nvPr>
            <p:ph idx="1" type="subTitle"/>
          </p:nvPr>
        </p:nvSpPr>
        <p:spPr>
          <a:xfrm>
            <a:off x="512700" y="3181514"/>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3" name="Google Shape;13;p2"/>
          <p:cNvSpPr txBox="1"/>
          <p:nvPr>
            <p:ph idx="12" type="sldNum"/>
          </p:nvPr>
        </p:nvSpPr>
        <p:spPr>
          <a:xfrm>
            <a:off x="86248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3" name="Google Shape;53;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4" name="Google Shape;5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6" name="Google Shape;16;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4934975"/>
            <a:ext cx="9144000" cy="20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0" y="140225"/>
            <a:ext cx="91440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txBox="1"/>
          <p:nvPr/>
        </p:nvSpPr>
        <p:spPr>
          <a:xfrm>
            <a:off x="0" y="4863475"/>
            <a:ext cx="8203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Old Standard TT"/>
                <a:ea typeface="Old Standard TT"/>
                <a:cs typeface="Old Standard TT"/>
                <a:sym typeface="Old Standard TT"/>
              </a:rPr>
              <a:t>Labeled Tweets of @realDonaldTrump Twitter Account</a:t>
            </a:r>
            <a:endParaRPr sz="1000">
              <a:latin typeface="Old Standard TT"/>
              <a:ea typeface="Old Standard TT"/>
              <a:cs typeface="Old Standard TT"/>
              <a:sym typeface="Old Standard TT"/>
            </a:endParaRPr>
          </a:p>
        </p:txBody>
      </p:sp>
      <p:pic>
        <p:nvPicPr>
          <p:cNvPr id="24" name="Google Shape;24;p4"/>
          <p:cNvPicPr preferRelativeResize="0"/>
          <p:nvPr/>
        </p:nvPicPr>
        <p:blipFill>
          <a:blip r:embed="rId2">
            <a:alphaModFix/>
          </a:blip>
          <a:stretch>
            <a:fillRect/>
          </a:stretch>
        </p:blipFill>
        <p:spPr>
          <a:xfrm>
            <a:off x="8203700" y="4987612"/>
            <a:ext cx="103225" cy="103225"/>
          </a:xfrm>
          <a:prstGeom prst="rect">
            <a:avLst/>
          </a:prstGeom>
          <a:noFill/>
          <a:ln>
            <a:noFill/>
          </a:ln>
        </p:spPr>
      </p:pic>
      <p:sp>
        <p:nvSpPr>
          <p:cNvPr id="25" name="Google Shape;25;p4"/>
          <p:cNvSpPr txBox="1"/>
          <p:nvPr/>
        </p:nvSpPr>
        <p:spPr>
          <a:xfrm>
            <a:off x="8251050" y="4863475"/>
            <a:ext cx="92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ld Standard TT"/>
                <a:ea typeface="Old Standard TT"/>
                <a:cs typeface="Old Standard TT"/>
                <a:sym typeface="Old Standard TT"/>
              </a:rPr>
              <a:t>siva_skanda</a:t>
            </a:r>
            <a:endParaRPr sz="1000">
              <a:latin typeface="Old Standard TT"/>
              <a:ea typeface="Old Standard TT"/>
              <a:cs typeface="Old Standard TT"/>
              <a:sym typeface="Old Standard TT"/>
            </a:endParaRPr>
          </a:p>
          <a:p>
            <a:pPr indent="0" lvl="0" marL="0" rtl="0" algn="l">
              <a:spcBef>
                <a:spcPts val="0"/>
              </a:spcBef>
              <a:spcAft>
                <a:spcPts val="0"/>
              </a:spcAft>
              <a:buNone/>
            </a:pPr>
            <a:r>
              <a:t/>
            </a:r>
            <a:endParaRPr sz="1000">
              <a:latin typeface="Old Standard TT"/>
              <a:ea typeface="Old Standard TT"/>
              <a:cs typeface="Old Standard TT"/>
              <a:sym typeface="Old Standard T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0" y="216425"/>
            <a:ext cx="91440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0" y="216425"/>
            <a:ext cx="91440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4" name="Google Shape;44;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5" name="Google Shape;45;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0" y="216425"/>
            <a:ext cx="9144000" cy="613200"/>
          </a:xfrm>
          <a:prstGeom prst="rect">
            <a:avLst/>
          </a:prstGeom>
          <a:noFill/>
          <a:ln>
            <a:noFill/>
          </a:ln>
        </p:spPr>
        <p:txBody>
          <a:bodyPr anchorCtr="0" anchor="t" bIns="91425" lIns="91425" spcFirstLastPara="1" rIns="91425" wrap="square" tIns="91425">
            <a:normAutofit/>
          </a:bodyPr>
          <a:lstStyle>
            <a:lvl1pPr lvl="0"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lgn="ctr">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trumptwitterarchive.site/" TargetMode="External"/><Relationship Id="rId4" Type="http://schemas.openxmlformats.org/officeDocument/2006/relationships/image" Target="../media/image16.png"/><Relationship Id="rId5" Type="http://schemas.openxmlformats.org/officeDocument/2006/relationships/hyperlink" Target="https://www.trumptwitterarchive.sit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Acquisition_of_Twitter_by_Elon_Musk" TargetMode="External"/><Relationship Id="rId4" Type="http://schemas.openxmlformats.org/officeDocument/2006/relationships/hyperlink" Target="https://www.theguardian.com/us-news/2022/nov/15/donald-trump-announces-presidential-run-2024-midterms-ron-desantis" TargetMode="External"/><Relationship Id="rId5" Type="http://schemas.openxmlformats.org/officeDocument/2006/relationships/hyperlink" Target="https://www.reuters.com/technology/musks-twitter-poll-showing-narrow-majority-want-trump-reinstated-2022-11-2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github.com/oduwsdl/tweetedat/blob/master/README.md" TargetMode="External"/><Relationship Id="rId5" Type="http://schemas.openxmlformats.org/officeDocument/2006/relationships/hyperlink" Target="https://millercenter.org/president/trump/key-even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eb.archive.org/web/20210106193102/https://twitter.com/realdonaldtrump/status/1346900434540240897" TargetMode="External"/><Relationship Id="rId4" Type="http://schemas.openxmlformats.org/officeDocument/2006/relationships/hyperlink" Target="https://web.archive.org/web/20210106211739/https://twitter.com/realdonaldtrump/status/1346928882595885058" TargetMode="External"/><Relationship Id="rId5" Type="http://schemas.openxmlformats.org/officeDocument/2006/relationships/hyperlink" Target="https://web.archive.org/web/20210106230114/https://twitter.com/realdonaldtrump/status/134695497091070771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tweetbinder.com/blog/trump-twitter/" TargetMode="External"/><Relationship Id="rId4" Type="http://schemas.openxmlformats.org/officeDocument/2006/relationships/image" Target="../media/image8.jpg"/><Relationship Id="rId5" Type="http://schemas.openxmlformats.org/officeDocument/2006/relationships/hyperlink" Target="https://bookstore.gpo.gov/sites/default/files/styles/product_page_image/public/covers/potus2_0.jpg?itok=jEIslQZ1" TargetMode="External"/><Relationship Id="rId6" Type="http://schemas.openxmlformats.org/officeDocument/2006/relationships/hyperlink" Target="https://blog.twitter.com/en_us/topics/company/2020/suspens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eb.archive.org/web/20201118161849/https://twitter.com/realDonaldTrump/status/1329096639651471361" TargetMode="External"/><Relationship Id="rId4" Type="http://schemas.openxmlformats.org/officeDocument/2006/relationships/image" Target="../media/image35.png"/><Relationship Id="rId11" Type="http://schemas.openxmlformats.org/officeDocument/2006/relationships/hyperlink" Target="https://web.archive.org/web/20210106230114/https://twitter.com/realdonaldtrump/status/1346954970910707712" TargetMode="External"/><Relationship Id="rId10" Type="http://schemas.openxmlformats.org/officeDocument/2006/relationships/image" Target="../media/image30.png"/><Relationship Id="rId12" Type="http://schemas.openxmlformats.org/officeDocument/2006/relationships/image" Target="../media/image27.png"/><Relationship Id="rId9" Type="http://schemas.openxmlformats.org/officeDocument/2006/relationships/hyperlink" Target="https://web.archive.org/web/20210106211739/https://twitter.com/realdonaldtrump/status/1346928882595885058" TargetMode="External"/><Relationship Id="rId5" Type="http://schemas.openxmlformats.org/officeDocument/2006/relationships/hyperlink" Target="https://web.archive.org/web/20201207040116/https://twitter.com/realdonaldtrump/status/1335796393399775233" TargetMode="External"/><Relationship Id="rId6" Type="http://schemas.openxmlformats.org/officeDocument/2006/relationships/image" Target="../media/image19.png"/><Relationship Id="rId7" Type="http://schemas.openxmlformats.org/officeDocument/2006/relationships/hyperlink" Target="https://web.archive.org/web/20210106193102/https://twitter.com/realdonaldtrump/status/1346900434540240897" TargetMode="External"/><Relationship Id="rId8"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ayback.archive-it.org" TargetMode="External"/><Relationship Id="rId4" Type="http://schemas.openxmlformats.org/officeDocument/2006/relationships/hyperlink" Target="http://archive.md" TargetMode="External"/><Relationship Id="rId11" Type="http://schemas.openxmlformats.org/officeDocument/2006/relationships/hyperlink" Target="http://swap.stanford.edu" TargetMode="External"/><Relationship Id="rId10" Type="http://schemas.openxmlformats.org/officeDocument/2006/relationships/hyperlink" Target="http://arquivo.pt" TargetMode="External"/><Relationship Id="rId12" Type="http://schemas.openxmlformats.org/officeDocument/2006/relationships/hyperlink" Target="http://www.webarchive.org.uk" TargetMode="External"/><Relationship Id="rId9" Type="http://schemas.openxmlformats.org/officeDocument/2006/relationships/hyperlink" Target="http://perma.cc" TargetMode="External"/><Relationship Id="rId5" Type="http://schemas.openxmlformats.org/officeDocument/2006/relationships/hyperlink" Target="http://wayback.vefsafn.is" TargetMode="External"/><Relationship Id="rId6" Type="http://schemas.openxmlformats.org/officeDocument/2006/relationships/hyperlink" Target="http://web.archive.org" TargetMode="External"/><Relationship Id="rId7" Type="http://schemas.openxmlformats.org/officeDocument/2006/relationships/hyperlink" Target="http://webarchive.loc.gov" TargetMode="External"/><Relationship Id="rId8" Type="http://schemas.openxmlformats.org/officeDocument/2006/relationships/hyperlink" Target="http://perma.c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perma.c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perma.c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cs.google.com/spreadsheets/d/1dFgawldrBbrthIBerxBtNlvZQe00WPyZmKJ_eZV1TCI/edit#gid=1086277416"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hyperlink" Target="https://archive.ph/20221122180637/https://twitter.com/realDonaldTrump/status/134224539054080409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 Id="rId4" Type="http://schemas.openxmlformats.org/officeDocument/2006/relationships/hyperlink" Target="https://web.archive.org/web/20221119133813/https://twitter.com/realDonaldTrump/status/1346900434540240897" TargetMode="External"/><Relationship Id="rId5" Type="http://schemas.openxmlformats.org/officeDocument/2006/relationships/image" Target="../media/image21.png"/><Relationship Id="rId6" Type="http://schemas.openxmlformats.org/officeDocument/2006/relationships/hyperlink" Target="https://web.archive.org/web/20221122082246/https://twitter.com/realDonaldTrump/status/1325099845045071873" TargetMode="External"/><Relationship Id="rId7" Type="http://schemas.openxmlformats.org/officeDocument/2006/relationships/image" Target="../media/image24.png"/><Relationship Id="rId8" Type="http://schemas.openxmlformats.org/officeDocument/2006/relationships/hyperlink" Target="https://wayback.archive-it.org/all/20221124125920/https://twitter.com/realDonaldTrump/status/133614883649506918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hyperlink" Target="https://web.archive.org/web/20221202033532if_/https://twitter.com/realdonaldtrump/status/1273770669214490626" TargetMode="External"/><Relationship Id="rId6" Type="http://schemas.openxmlformats.org/officeDocument/2006/relationships/image" Target="../media/image18.png"/><Relationship Id="rId7" Type="http://schemas.openxmlformats.org/officeDocument/2006/relationships/hyperlink" Target="https://web.archive.org/web/20221202033532/https://twitter.com/realdonaldtrump/status/127377066921449062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web.archive.org/web/20220701000000*/https://twitter.com/siva_skanda" TargetMode="External"/><Relationship Id="rId5" Type="http://schemas.openxmlformats.org/officeDocument/2006/relationships/image" Target="../media/image4.png"/><Relationship Id="rId6" Type="http://schemas.openxmlformats.org/officeDocument/2006/relationships/hyperlink" Target="https://web.archive.org/web/20220701000000*/https://twitter.com/realDonaldTrum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2.xml"/><Relationship Id="rId4" Type="http://schemas.openxmlformats.org/officeDocument/2006/relationships/hyperlink" Target="https://web.archive.org/web/20221202033532if_/https://twitter.com/realdonaldtrump/status/1273770669214490626"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hyperlink" Target="https://web.archive.org/web/20221120025423/https://twitter.com/realDonaldTrump/status/1346805405998075905" TargetMode="External"/><Relationship Id="rId11" Type="http://schemas.openxmlformats.org/officeDocument/2006/relationships/hyperlink" Target="https://archive.ph/20221120032954/https://twitter.com/realDonaldTrump/status/1346685023861272580" TargetMode="External"/><Relationship Id="rId10" Type="http://schemas.openxmlformats.org/officeDocument/2006/relationships/hyperlink" Target="https://archive.ph/20221120033530/https://twitter.com/realDonaldTrump/status/1346698217304584192" TargetMode="External"/><Relationship Id="rId9" Type="http://schemas.openxmlformats.org/officeDocument/2006/relationships/hyperlink" Target="https://archive.ph/20221120033932/https://twitter.com/realDonaldTrump/status/1346822610957561858" TargetMode="External"/><Relationship Id="rId5" Type="http://schemas.openxmlformats.org/officeDocument/2006/relationships/image" Target="../media/image33.png"/><Relationship Id="rId6" Type="http://schemas.openxmlformats.org/officeDocument/2006/relationships/hyperlink" Target="https://archive.ph/20221120162551/https://twitter.com/realDonaldTrump/status/1328200072987893762" TargetMode="External"/><Relationship Id="rId7" Type="http://schemas.openxmlformats.org/officeDocument/2006/relationships/hyperlink" Target="https://web.archive.org/web/20221120025423/https://twitter.com/realDonaldTrump/status/1346805405998075905" TargetMode="External"/><Relationship Id="rId8" Type="http://schemas.openxmlformats.org/officeDocument/2006/relationships/hyperlink" Target="https://archive.ph/20221120162551/https://twitter.com/realDonaldTrump/status/132820007298789376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comments" Target="../comments/comment3.xml"/><Relationship Id="rId4" Type="http://schemas.openxmlformats.org/officeDocument/2006/relationships/hyperlink" Target="https://truthsocial.com/@realDonaldTrump" TargetMode="External"/><Relationship Id="rId9" Type="http://schemas.openxmlformats.org/officeDocument/2006/relationships/hyperlink" Target="https://web.archive.org/web/20220000000000*/https://truthsocial.com/@realDonaldTrump" TargetMode="External"/><Relationship Id="rId5" Type="http://schemas.openxmlformats.org/officeDocument/2006/relationships/hyperlink" Target="https://www.bloomberg.com/news/articles/2022-11-19/trump-cites-twitter-problems-says-he-ll-stick-to-own-platform?leadSource=uverify%20wall" TargetMode="External"/><Relationship Id="rId6" Type="http://schemas.openxmlformats.org/officeDocument/2006/relationships/hyperlink" Target="https://www.bloomberg.com/news/articles/2022-11-19/trump-cites-twitter-problems-says-he-ll-stick-to-own-platform?leadSource=uverify%20wall" TargetMode="External"/><Relationship Id="rId7" Type="http://schemas.openxmlformats.org/officeDocument/2006/relationships/image" Target="../media/image36.png"/><Relationship Id="rId8"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archive.ph/20221120033932/https://twitter.com/realDonaldTrump/status/1346822610957561858" TargetMode="External"/><Relationship Id="rId10" Type="http://schemas.openxmlformats.org/officeDocument/2006/relationships/hyperlink" Target="https://archive.ph/20221120162551/https://twitter.com/realDonaldTrump/status/1328200072987893762" TargetMode="External"/><Relationship Id="rId13" Type="http://schemas.openxmlformats.org/officeDocument/2006/relationships/hyperlink" Target="https://archive.ph/20221120032954/https://twitter.com/realDonaldTrump/status/1346685023861272580" TargetMode="External"/><Relationship Id="rId12" Type="http://schemas.openxmlformats.org/officeDocument/2006/relationships/hyperlink" Target="https://archive.ph/20221120033530/https://twitter.com/realDonaldTrump/status/1346698217304584192" TargetMode="External"/><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rchive.ph/20221122180637/https://twitter.com/realDonaldTrump/status/1342245390540804096" TargetMode="External"/><Relationship Id="rId4" Type="http://schemas.openxmlformats.org/officeDocument/2006/relationships/hyperlink" Target="https://archive.ph/20221120034008/https://twitter.com/realDonaldTrump/status/1346659909492998146" TargetMode="External"/><Relationship Id="rId9" Type="http://schemas.openxmlformats.org/officeDocument/2006/relationships/hyperlink" Target="https://archive.ph/20221120162551/https://twitter.com/realDonaldTrump/status/1328200072987893762" TargetMode="External"/><Relationship Id="rId15" Type="http://schemas.openxmlformats.org/officeDocument/2006/relationships/hyperlink" Target="https://wayback.archive-it.org/all/20221124125920/https://twitter.com/realDonaldTrump/status/1336148836495069185" TargetMode="External"/><Relationship Id="rId14" Type="http://schemas.openxmlformats.org/officeDocument/2006/relationships/hyperlink" Target="https://wayback.archive-it.org/all/20221120072909/https://twitter.com/realDonaldTrump/status/1346698217304584192" TargetMode="External"/><Relationship Id="rId17" Type="http://schemas.openxmlformats.org/officeDocument/2006/relationships/hyperlink" Target="https://wayback.archive-it.org/all/20221124124645/https://twitter.com/realDonaldTrump/status/1342245390540804096" TargetMode="External"/><Relationship Id="rId16" Type="http://schemas.openxmlformats.org/officeDocument/2006/relationships/hyperlink" Target="https://wayback.archive-it.org/all/20221124125752/https://twitter.com/realDonaldTrump/status/1339953001847525379" TargetMode="External"/><Relationship Id="rId5" Type="http://schemas.openxmlformats.org/officeDocument/2006/relationships/hyperlink" Target="https://archive.ph/20221120033605/https://twitter.com/realDonaldTrump/status/1346805405998075905" TargetMode="External"/><Relationship Id="rId6" Type="http://schemas.openxmlformats.org/officeDocument/2006/relationships/hyperlink" Target="https://archive.ph/20221120033632/https://twitter.com/realDonaldTrump/status/1346808075626426371" TargetMode="External"/><Relationship Id="rId18" Type="http://schemas.openxmlformats.org/officeDocument/2006/relationships/hyperlink" Target="https://wayback.archive-it.org/all/20221124130249/https://twitter.com/realDonaldTrump/status/1328382287331856384" TargetMode="External"/><Relationship Id="rId7" Type="http://schemas.openxmlformats.org/officeDocument/2006/relationships/hyperlink" Target="https://archive.ph/20221120033634/https://twitter.com/realDonaldTrump/status/1346818855298072576" TargetMode="External"/><Relationship Id="rId8" Type="http://schemas.openxmlformats.org/officeDocument/2006/relationships/hyperlink" Target="https://archive.ph/20221120032915/https://twitter.com/realDonaldTrump/status/134684510973684531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eb.archive.org/web/20221120025423/https://twitter.com/realDonaldTrump/status/1346805405998075905" TargetMode="External"/><Relationship Id="rId4" Type="http://schemas.openxmlformats.org/officeDocument/2006/relationships/hyperlink" Target="https://web.archive.org/web/20221202033532/https://twitter.com/realdonaldtrump/status/127377066921449062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blog.twitter.com/en_us/topics/product/2020/updating-our-approach-to-misleading-inform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hyperlink" Target="https://twitter.com/realDonaldTrump/status/1265255835124539392" TargetMode="External"/><Relationship Id="rId6" Type="http://schemas.openxmlformats.org/officeDocument/2006/relationships/hyperlink" Target="https://twitter.com/i/events/126533060103425638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hyperlink" Target="https://blog.twitter.com/en_us/topics/company/2020/covid-19" TargetMode="External"/><Relationship Id="rId6" Type="http://schemas.openxmlformats.org/officeDocument/2006/relationships/hyperlink" Target="https://twitter.com/realDonaldTrump/status/131344984441399296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hyperlink" Target="https://web.archive.org/web/20200823210018/https://twitter.com/realdonaldtrump/status/129749529526635724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rxiv.org/abs/2108.12092" TargetMode="Externa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oduwsdl/Analysing-change-in-Twitter-UI" TargetMode="External"/><Relationship Id="rId4" Type="http://schemas.openxmlformats.org/officeDocument/2006/relationships/hyperlink" Target="https://www.thetrumparchive.com/" TargetMode="External"/><Relationship Id="rId5" Type="http://schemas.openxmlformats.org/officeDocument/2006/relationships/hyperlink" Target="https://factba.se/trum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descr="A picture containing drawing&#10;&#10;Description automatically generated" id="61" name="Google Shape;61;p13"/>
          <p:cNvPicPr preferRelativeResize="0"/>
          <p:nvPr/>
        </p:nvPicPr>
        <p:blipFill rotWithShape="1">
          <a:blip r:embed="rId3">
            <a:alphaModFix/>
          </a:blip>
          <a:srcRect b="0" l="0" r="0" t="0"/>
          <a:stretch/>
        </p:blipFill>
        <p:spPr>
          <a:xfrm>
            <a:off x="8342954" y="4437550"/>
            <a:ext cx="632121" cy="581025"/>
          </a:xfrm>
          <a:prstGeom prst="rect">
            <a:avLst/>
          </a:prstGeom>
          <a:noFill/>
          <a:ln>
            <a:noFill/>
          </a:ln>
        </p:spPr>
      </p:pic>
      <p:sp>
        <p:nvSpPr>
          <p:cNvPr id="62" name="Google Shape;62;p13"/>
          <p:cNvSpPr txBox="1"/>
          <p:nvPr/>
        </p:nvSpPr>
        <p:spPr>
          <a:xfrm>
            <a:off x="1342050" y="4770350"/>
            <a:ext cx="6748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lang="en" sz="1000">
                <a:solidFill>
                  <a:schemeClr val="dk1"/>
                </a:solidFill>
                <a:latin typeface="Old Standard TT"/>
                <a:ea typeface="Old Standard TT"/>
                <a:cs typeface="Old Standard TT"/>
                <a:sym typeface="Old Standard TT"/>
              </a:rPr>
              <a:t>Created as a course requirement for CS895 Web Archiving Forensics (by </a:t>
            </a:r>
            <a:r>
              <a:rPr lang="en" sz="1000">
                <a:solidFill>
                  <a:schemeClr val="dk1"/>
                </a:solidFill>
                <a:latin typeface="Old Standard TT"/>
                <a:ea typeface="Old Standard TT"/>
                <a:cs typeface="Old Standard TT"/>
                <a:sym typeface="Old Standard TT"/>
              </a:rPr>
              <a:t>Dr. Micha</a:t>
            </a:r>
            <a:r>
              <a:rPr lang="en" sz="1000">
                <a:solidFill>
                  <a:schemeClr val="dk1"/>
                </a:solidFill>
                <a:latin typeface="Old Standard TT"/>
                <a:ea typeface="Old Standard TT"/>
                <a:cs typeface="Old Standard TT"/>
                <a:sym typeface="Old Standard TT"/>
              </a:rPr>
              <a:t>el L. Nelson), Fall 2022</a:t>
            </a:r>
            <a:endParaRPr>
              <a:latin typeface="Old Standard TT"/>
              <a:ea typeface="Old Standard TT"/>
              <a:cs typeface="Old Standard TT"/>
              <a:sym typeface="Old Standard TT"/>
            </a:endParaRPr>
          </a:p>
        </p:txBody>
      </p:sp>
      <p:sp>
        <p:nvSpPr>
          <p:cNvPr id="63" name="Google Shape;63;p13"/>
          <p:cNvSpPr txBox="1"/>
          <p:nvPr/>
        </p:nvSpPr>
        <p:spPr>
          <a:xfrm>
            <a:off x="1818600" y="3292850"/>
            <a:ext cx="5506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Presented By:</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Sivakanesan Dhanushkanda</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PhD Student</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Department of Computer Science</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Old Dominion University, Norfolk, Virginia</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Clr>
                <a:schemeClr val="dk1"/>
              </a:buClr>
              <a:buFont typeface="Arial"/>
              <a:buNone/>
            </a:pPr>
            <a:r>
              <a:rPr b="1" lang="en" sz="1200">
                <a:solidFill>
                  <a:schemeClr val="dk1"/>
                </a:solidFill>
                <a:latin typeface="Old Standard TT"/>
                <a:ea typeface="Old Standard TT"/>
                <a:cs typeface="Old Standard TT"/>
                <a:sym typeface="Old Standard TT"/>
              </a:rPr>
              <a:t>       @siva_skanda</a:t>
            </a:r>
            <a:endParaRPr b="1" sz="12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t/>
            </a:r>
            <a:endParaRPr b="1" sz="1200">
              <a:latin typeface="Old Standard TT"/>
              <a:ea typeface="Old Standard TT"/>
              <a:cs typeface="Old Standard TT"/>
              <a:sym typeface="Old Standard TT"/>
            </a:endParaRPr>
          </a:p>
        </p:txBody>
      </p:sp>
      <p:pic>
        <p:nvPicPr>
          <p:cNvPr id="64" name="Google Shape;64;p13"/>
          <p:cNvPicPr preferRelativeResize="0"/>
          <p:nvPr/>
        </p:nvPicPr>
        <p:blipFill>
          <a:blip r:embed="rId4">
            <a:alphaModFix/>
          </a:blip>
          <a:stretch>
            <a:fillRect/>
          </a:stretch>
        </p:blipFill>
        <p:spPr>
          <a:xfrm>
            <a:off x="4195775" y="4324350"/>
            <a:ext cx="159450" cy="159450"/>
          </a:xfrm>
          <a:prstGeom prst="rect">
            <a:avLst/>
          </a:prstGeom>
          <a:noFill/>
          <a:ln>
            <a:noFill/>
          </a:ln>
        </p:spPr>
      </p:pic>
      <p:sp>
        <p:nvSpPr>
          <p:cNvPr id="65" name="Google Shape;65;p13"/>
          <p:cNvSpPr txBox="1"/>
          <p:nvPr/>
        </p:nvSpPr>
        <p:spPr>
          <a:xfrm>
            <a:off x="483900" y="532550"/>
            <a:ext cx="81762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latin typeface="Old Standard TT"/>
                <a:ea typeface="Old Standard TT"/>
                <a:cs typeface="Old Standard TT"/>
                <a:sym typeface="Old Standard TT"/>
              </a:rPr>
              <a:t>Labeled Tweets of @realDonaldTrump </a:t>
            </a:r>
            <a:endParaRPr b="1" sz="3400">
              <a:latin typeface="Old Standard TT"/>
              <a:ea typeface="Old Standard TT"/>
              <a:cs typeface="Old Standard TT"/>
              <a:sym typeface="Old Standard TT"/>
            </a:endParaRPr>
          </a:p>
          <a:p>
            <a:pPr indent="0" lvl="0" marL="0" rtl="0" algn="ctr">
              <a:spcBef>
                <a:spcPts val="0"/>
              </a:spcBef>
              <a:spcAft>
                <a:spcPts val="0"/>
              </a:spcAft>
              <a:buNone/>
            </a:pPr>
            <a:r>
              <a:rPr b="1" lang="en" sz="3400">
                <a:latin typeface="Old Standard TT"/>
                <a:ea typeface="Old Standard TT"/>
                <a:cs typeface="Old Standard TT"/>
                <a:sym typeface="Old Standard TT"/>
              </a:rPr>
              <a:t>Twitter Account</a:t>
            </a:r>
            <a:endParaRPr b="1" sz="3400">
              <a:latin typeface="Old Standard TT"/>
              <a:ea typeface="Old Standard TT"/>
              <a:cs typeface="Old Standard TT"/>
              <a:sym typeface="Old Standard T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There Are Many Third-party Databases Archiving @realDonaldTrump</a:t>
            </a:r>
            <a:endParaRPr/>
          </a:p>
        </p:txBody>
      </p:sp>
      <p:sp>
        <p:nvSpPr>
          <p:cNvPr id="171" name="Google Shape;171;p2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Trump Twitter Archive (</a:t>
            </a:r>
            <a:r>
              <a:rPr lang="en" sz="1500" u="sng">
                <a:solidFill>
                  <a:schemeClr val="hlink"/>
                </a:solidFill>
                <a:hlinkClick r:id="rId3"/>
              </a:rPr>
              <a:t>https://www.trumptwitterarchive.site/</a:t>
            </a:r>
            <a:r>
              <a:rPr lang="en" sz="1500"/>
              <a:t>)</a:t>
            </a:r>
            <a:endParaRPr sz="1500"/>
          </a:p>
          <a:p>
            <a:pPr indent="-323850" lvl="1" marL="914400" rtl="0" algn="l">
              <a:spcBef>
                <a:spcPts val="0"/>
              </a:spcBef>
              <a:spcAft>
                <a:spcPts val="0"/>
              </a:spcAft>
              <a:buSzPts val="1500"/>
              <a:buChar char="○"/>
            </a:pPr>
            <a:r>
              <a:rPr lang="en" sz="1500"/>
              <a:t>56337 out of 59553 tweet data available (94.6%)</a:t>
            </a:r>
            <a:endParaRPr sz="1500"/>
          </a:p>
        </p:txBody>
      </p:sp>
      <p:sp>
        <p:nvSpPr>
          <p:cNvPr id="172" name="Google Shape;172;p22"/>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22"/>
          <p:cNvPicPr preferRelativeResize="0"/>
          <p:nvPr/>
        </p:nvPicPr>
        <p:blipFill>
          <a:blip r:embed="rId4">
            <a:alphaModFix/>
          </a:blip>
          <a:stretch>
            <a:fillRect/>
          </a:stretch>
        </p:blipFill>
        <p:spPr>
          <a:xfrm>
            <a:off x="692575" y="1922525"/>
            <a:ext cx="7758850" cy="2646274"/>
          </a:xfrm>
          <a:prstGeom prst="rect">
            <a:avLst/>
          </a:prstGeom>
          <a:noFill/>
          <a:ln>
            <a:noFill/>
          </a:ln>
        </p:spPr>
      </p:pic>
      <p:sp>
        <p:nvSpPr>
          <p:cNvPr id="174" name="Google Shape;174;p22"/>
          <p:cNvSpPr txBox="1"/>
          <p:nvPr/>
        </p:nvSpPr>
        <p:spPr>
          <a:xfrm>
            <a:off x="3790400" y="4568800"/>
            <a:ext cx="4995900" cy="3078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800" u="sng">
                <a:solidFill>
                  <a:srgbClr val="1155CC"/>
                </a:solidFill>
                <a:latin typeface="Old Standard TT"/>
                <a:ea typeface="Old Standard TT"/>
                <a:cs typeface="Old Standard TT"/>
                <a:sym typeface="Old Standard TT"/>
                <a:hlinkClick r:id="rId5">
                  <a:extLst>
                    <a:ext uri="{A12FA001-AC4F-418D-AE19-62706E023703}">
                      <ahyp:hlinkClr val="tx"/>
                    </a:ext>
                  </a:extLst>
                </a:hlinkClick>
              </a:rPr>
              <a:t>https://www.trumptwitterarchive.site/</a:t>
            </a:r>
            <a:endParaRPr sz="800">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SzPct val="36666"/>
              <a:buFont typeface="Arial"/>
              <a:buNone/>
            </a:pPr>
            <a:r>
              <a:rPr lang="en"/>
              <a:t>Elon Musk Intervention and</a:t>
            </a:r>
            <a:endParaRPr/>
          </a:p>
          <a:p>
            <a:pPr indent="0" lvl="0" marL="0" rtl="0" algn="ctr">
              <a:lnSpc>
                <a:spcPct val="115000"/>
              </a:lnSpc>
              <a:spcBef>
                <a:spcPts val="0"/>
              </a:spcBef>
              <a:spcAft>
                <a:spcPts val="0"/>
              </a:spcAft>
              <a:buClr>
                <a:schemeClr val="dk1"/>
              </a:buClr>
              <a:buSzPct val="36666"/>
              <a:buFont typeface="Arial"/>
              <a:buNone/>
            </a:pPr>
            <a:r>
              <a:rPr lang="en"/>
              <a:t>Trump’s Twitter Account Reactivation</a:t>
            </a:r>
            <a:endParaRPr/>
          </a:p>
          <a:p>
            <a:pPr indent="0" lvl="0" marL="0" rtl="0" algn="ctr">
              <a:lnSpc>
                <a:spcPct val="115000"/>
              </a:lnSpc>
              <a:spcBef>
                <a:spcPts val="0"/>
              </a:spcBef>
              <a:spcAft>
                <a:spcPts val="0"/>
              </a:spcAft>
              <a:buClr>
                <a:schemeClr val="dk1"/>
              </a:buClr>
              <a:buSzPct val="36666"/>
              <a:buFont typeface="Arial"/>
              <a:buNone/>
            </a:pPr>
            <a:r>
              <a:t/>
            </a:r>
            <a:endParaRPr/>
          </a:p>
          <a:p>
            <a:pPr indent="0" lvl="0" marL="0" rtl="0" algn="ctr">
              <a:spcBef>
                <a:spcPts val="0"/>
              </a:spcBef>
              <a:spcAft>
                <a:spcPts val="0"/>
              </a:spcAft>
              <a:buNone/>
            </a:pPr>
            <a:r>
              <a:t/>
            </a:r>
            <a:endParaRPr/>
          </a:p>
        </p:txBody>
      </p:sp>
      <p:sp>
        <p:nvSpPr>
          <p:cNvPr id="180" name="Google Shape;180;p23"/>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81" name="Google Shape;181;p23"/>
          <p:cNvGrpSpPr/>
          <p:nvPr/>
        </p:nvGrpSpPr>
        <p:grpSpPr>
          <a:xfrm>
            <a:off x="104750" y="1737595"/>
            <a:ext cx="1741995" cy="1371701"/>
            <a:chOff x="2892175" y="2056400"/>
            <a:chExt cx="1888342" cy="1531600"/>
          </a:xfrm>
        </p:grpSpPr>
        <p:sp>
          <p:nvSpPr>
            <p:cNvPr id="182" name="Google Shape;182;p2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Jan 6</a:t>
              </a:r>
              <a:endParaRPr sz="1200">
                <a:latin typeface="Old Standard TT"/>
                <a:ea typeface="Old Standard TT"/>
                <a:cs typeface="Old Standard TT"/>
                <a:sym typeface="Old Standard TT"/>
              </a:endParaRPr>
            </a:p>
          </p:txBody>
        </p:sp>
        <p:sp>
          <p:nvSpPr>
            <p:cNvPr id="184" name="Google Shape;184;p23"/>
            <p:cNvSpPr txBox="1"/>
            <p:nvPr/>
          </p:nvSpPr>
          <p:spPr>
            <a:xfrm>
              <a:off x="2892175" y="2056400"/>
              <a:ext cx="1238100" cy="943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1600"/>
                </a:spcAft>
                <a:buNone/>
              </a:pPr>
              <a:r>
                <a:rPr lang="en" sz="1100">
                  <a:latin typeface="Old Standard TT"/>
                  <a:ea typeface="Old Standard TT"/>
                  <a:cs typeface="Old Standard TT"/>
                  <a:sym typeface="Old Standard TT"/>
                </a:rPr>
                <a:t>Pro-Trump rioters stormed the US Capital</a:t>
              </a:r>
              <a:endParaRPr sz="1100">
                <a:latin typeface="Old Standard TT"/>
                <a:ea typeface="Old Standard TT"/>
                <a:cs typeface="Old Standard TT"/>
                <a:sym typeface="Old Standard TT"/>
              </a:endParaRPr>
            </a:p>
          </p:txBody>
        </p:sp>
        <p:grpSp>
          <p:nvGrpSpPr>
            <p:cNvPr id="185" name="Google Shape;185;p23"/>
            <p:cNvGrpSpPr/>
            <p:nvPr/>
          </p:nvGrpSpPr>
          <p:grpSpPr>
            <a:xfrm>
              <a:off x="3435870" y="2800065"/>
              <a:ext cx="92400" cy="411825"/>
              <a:chOff x="845575" y="2563700"/>
              <a:chExt cx="92400" cy="411825"/>
            </a:xfrm>
          </p:grpSpPr>
          <p:sp>
            <p:nvSpPr>
              <p:cNvPr id="186" name="Google Shape;186;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188" name="Google Shape;188;p23"/>
          <p:cNvGrpSpPr/>
          <p:nvPr/>
        </p:nvGrpSpPr>
        <p:grpSpPr>
          <a:xfrm>
            <a:off x="1074649" y="2316328"/>
            <a:ext cx="1966594" cy="1504680"/>
            <a:chOff x="1354001" y="2702596"/>
            <a:chExt cx="2131810" cy="1680081"/>
          </a:xfrm>
        </p:grpSpPr>
        <p:sp>
          <p:nvSpPr>
            <p:cNvPr id="189" name="Google Shape;189;p23"/>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Jan 8</a:t>
              </a:r>
              <a:endParaRPr sz="1200">
                <a:latin typeface="Old Standard TT"/>
                <a:ea typeface="Old Standard TT"/>
                <a:cs typeface="Old Standard TT"/>
                <a:sym typeface="Old Standard TT"/>
              </a:endParaRPr>
            </a:p>
          </p:txBody>
        </p:sp>
        <p:sp>
          <p:nvSpPr>
            <p:cNvPr id="191" name="Google Shape;191;p23"/>
            <p:cNvSpPr txBox="1"/>
            <p:nvPr/>
          </p:nvSpPr>
          <p:spPr>
            <a:xfrm>
              <a:off x="1354001" y="3438877"/>
              <a:ext cx="16830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100">
                  <a:latin typeface="Old Standard TT"/>
                  <a:ea typeface="Old Standard TT"/>
                  <a:cs typeface="Old Standard TT"/>
                  <a:sym typeface="Old Standard TT"/>
                </a:rPr>
                <a:t>Twitter permanently blocked Trump’s Twitter account</a:t>
              </a:r>
              <a:endParaRPr sz="1100">
                <a:latin typeface="Old Standard TT"/>
                <a:ea typeface="Old Standard TT"/>
                <a:cs typeface="Old Standard TT"/>
                <a:sym typeface="Old Standard TT"/>
              </a:endParaRPr>
            </a:p>
            <a:p>
              <a:pPr indent="0" lvl="0" marL="0" rtl="0" algn="ctr">
                <a:lnSpc>
                  <a:spcPct val="115000"/>
                </a:lnSpc>
                <a:spcBef>
                  <a:spcPts val="0"/>
                </a:spcBef>
                <a:spcAft>
                  <a:spcPts val="0"/>
                </a:spcAft>
                <a:buClr>
                  <a:schemeClr val="dk1"/>
                </a:buClr>
                <a:buSzPts val="1100"/>
                <a:buFont typeface="Arial"/>
                <a:buNone/>
              </a:pPr>
              <a:r>
                <a:t/>
              </a:r>
              <a:endParaRPr b="1" sz="1100">
                <a:latin typeface="Roboto"/>
                <a:ea typeface="Roboto"/>
                <a:cs typeface="Roboto"/>
                <a:sym typeface="Roboto"/>
              </a:endParaRPr>
            </a:p>
            <a:p>
              <a:pPr indent="0" lvl="0" marL="0" rtl="0" algn="ctr">
                <a:spcBef>
                  <a:spcPts val="0"/>
                </a:spcBef>
                <a:spcAft>
                  <a:spcPts val="1600"/>
                </a:spcAft>
                <a:buNone/>
              </a:pPr>
              <a:r>
                <a:t/>
              </a:r>
              <a:endParaRPr b="1" sz="1100">
                <a:latin typeface="Roboto"/>
                <a:ea typeface="Roboto"/>
                <a:cs typeface="Roboto"/>
                <a:sym typeface="Roboto"/>
              </a:endParaRPr>
            </a:p>
          </p:txBody>
        </p:sp>
        <p:grpSp>
          <p:nvGrpSpPr>
            <p:cNvPr id="192" name="Google Shape;192;p23"/>
            <p:cNvGrpSpPr/>
            <p:nvPr/>
          </p:nvGrpSpPr>
          <p:grpSpPr>
            <a:xfrm rot="10800000">
              <a:off x="2149293" y="3079467"/>
              <a:ext cx="92400" cy="411825"/>
              <a:chOff x="2072481" y="2563700"/>
              <a:chExt cx="92400" cy="411825"/>
            </a:xfrm>
          </p:grpSpPr>
          <p:cxnSp>
            <p:nvCxnSpPr>
              <p:cNvPr id="193" name="Google Shape;193;p23"/>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4" name="Google Shape;194;p23"/>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 name="Google Shape;195;p23"/>
          <p:cNvGrpSpPr/>
          <p:nvPr/>
        </p:nvGrpSpPr>
        <p:grpSpPr>
          <a:xfrm>
            <a:off x="2266789" y="1717305"/>
            <a:ext cx="1968821" cy="1388746"/>
            <a:chOff x="2646294" y="2033745"/>
            <a:chExt cx="2134223" cy="1550632"/>
          </a:xfrm>
        </p:grpSpPr>
        <p:sp>
          <p:nvSpPr>
            <p:cNvPr id="196" name="Google Shape;196;p23"/>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nvSpPr>
          <p:spPr>
            <a:xfrm>
              <a:off x="3114897" y="3212977"/>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Apr 25</a:t>
              </a:r>
              <a:endParaRPr sz="1200">
                <a:latin typeface="Old Standard TT"/>
                <a:ea typeface="Old Standard TT"/>
                <a:cs typeface="Old Standard TT"/>
                <a:sym typeface="Old Standard TT"/>
              </a:endParaRPr>
            </a:p>
          </p:txBody>
        </p:sp>
        <p:sp>
          <p:nvSpPr>
            <p:cNvPr id="198" name="Google Shape;198;p23"/>
            <p:cNvSpPr txBox="1"/>
            <p:nvPr/>
          </p:nvSpPr>
          <p:spPr>
            <a:xfrm>
              <a:off x="2646294" y="2033745"/>
              <a:ext cx="16830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100">
                  <a:latin typeface="Old Standard TT"/>
                  <a:ea typeface="Old Standard TT"/>
                  <a:cs typeface="Old Standard TT"/>
                  <a:sym typeface="Old Standard TT"/>
                </a:rPr>
                <a:t>Elon Musk becomes Twitter’s largest shareholder</a:t>
              </a:r>
              <a:endParaRPr sz="1100">
                <a:latin typeface="Old Standard TT"/>
                <a:ea typeface="Old Standard TT"/>
                <a:cs typeface="Old Standard TT"/>
                <a:sym typeface="Old Standard TT"/>
              </a:endParaRPr>
            </a:p>
            <a:p>
              <a:pPr indent="0" lvl="0" marL="0" rtl="0" algn="ctr">
                <a:lnSpc>
                  <a:spcPct val="115000"/>
                </a:lnSpc>
                <a:spcBef>
                  <a:spcPts val="0"/>
                </a:spcBef>
                <a:spcAft>
                  <a:spcPts val="0"/>
                </a:spcAft>
                <a:buClr>
                  <a:schemeClr val="dk1"/>
                </a:buClr>
                <a:buSzPts val="1100"/>
                <a:buFont typeface="Arial"/>
                <a:buNone/>
              </a:pPr>
              <a:r>
                <a:t/>
              </a:r>
              <a:endParaRPr b="1" sz="1100">
                <a:latin typeface="Old Standard TT"/>
                <a:ea typeface="Old Standard TT"/>
                <a:cs typeface="Old Standard TT"/>
                <a:sym typeface="Old Standard TT"/>
              </a:endParaRPr>
            </a:p>
            <a:p>
              <a:pPr indent="0" lvl="0" marL="0" rtl="0" algn="ctr">
                <a:spcBef>
                  <a:spcPts val="0"/>
                </a:spcBef>
                <a:spcAft>
                  <a:spcPts val="1600"/>
                </a:spcAft>
                <a:buNone/>
              </a:pPr>
              <a:r>
                <a:t/>
              </a:r>
              <a:endParaRPr b="1" sz="1100">
                <a:latin typeface="Old Standard TT"/>
                <a:ea typeface="Old Standard TT"/>
                <a:cs typeface="Old Standard TT"/>
                <a:sym typeface="Old Standard TT"/>
              </a:endParaRPr>
            </a:p>
          </p:txBody>
        </p:sp>
        <p:grpSp>
          <p:nvGrpSpPr>
            <p:cNvPr id="199" name="Google Shape;199;p23"/>
            <p:cNvGrpSpPr/>
            <p:nvPr/>
          </p:nvGrpSpPr>
          <p:grpSpPr>
            <a:xfrm>
              <a:off x="3435870" y="2800065"/>
              <a:ext cx="92400" cy="411825"/>
              <a:chOff x="845575" y="2563700"/>
              <a:chExt cx="92400" cy="411825"/>
            </a:xfrm>
          </p:grpSpPr>
          <p:sp>
            <p:nvSpPr>
              <p:cNvPr id="200" name="Google Shape;200;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1" name="Google Shape;201;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202" name="Google Shape;202;p23"/>
          <p:cNvGrpSpPr/>
          <p:nvPr/>
        </p:nvGrpSpPr>
        <p:grpSpPr>
          <a:xfrm>
            <a:off x="3462191" y="2316328"/>
            <a:ext cx="1967784" cy="1551632"/>
            <a:chOff x="3942122" y="2702596"/>
            <a:chExt cx="2133099" cy="1732506"/>
          </a:xfrm>
        </p:grpSpPr>
        <p:sp>
          <p:nvSpPr>
            <p:cNvPr id="203" name="Google Shape;203;p23"/>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23"/>
            <p:cNvGrpSpPr/>
            <p:nvPr/>
          </p:nvGrpSpPr>
          <p:grpSpPr>
            <a:xfrm rot="10800000">
              <a:off x="4737413" y="3079467"/>
              <a:ext cx="92400" cy="411825"/>
              <a:chOff x="2070100" y="2563700"/>
              <a:chExt cx="92400" cy="411825"/>
            </a:xfrm>
          </p:grpSpPr>
          <p:cxnSp>
            <p:nvCxnSpPr>
              <p:cNvPr id="205" name="Google Shape;205;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6" name="Google Shape;206;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23"/>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Oct 27</a:t>
              </a:r>
              <a:endParaRPr sz="1200">
                <a:latin typeface="Old Standard TT"/>
                <a:ea typeface="Old Standard TT"/>
                <a:cs typeface="Old Standard TT"/>
                <a:sym typeface="Old Standard TT"/>
              </a:endParaRPr>
            </a:p>
          </p:txBody>
        </p:sp>
        <p:sp>
          <p:nvSpPr>
            <p:cNvPr id="208" name="Google Shape;208;p23"/>
            <p:cNvSpPr txBox="1"/>
            <p:nvPr/>
          </p:nvSpPr>
          <p:spPr>
            <a:xfrm>
              <a:off x="3942122" y="3491302"/>
              <a:ext cx="16830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100">
                  <a:latin typeface="Old Standard TT"/>
                  <a:ea typeface="Old Standard TT"/>
                  <a:cs typeface="Old Standard TT"/>
                  <a:sym typeface="Old Standard TT"/>
                </a:rPr>
                <a:t>Elon Musk becomes Twitter’s Owner and CEO</a:t>
              </a:r>
              <a:endParaRPr sz="1100">
                <a:latin typeface="Old Standard TT"/>
                <a:ea typeface="Old Standard TT"/>
                <a:cs typeface="Old Standard TT"/>
                <a:sym typeface="Old Standard TT"/>
              </a:endParaRPr>
            </a:p>
            <a:p>
              <a:pPr indent="0" lvl="0" marL="0" rtl="0" algn="ctr">
                <a:lnSpc>
                  <a:spcPct val="115000"/>
                </a:lnSpc>
                <a:spcBef>
                  <a:spcPts val="0"/>
                </a:spcBef>
                <a:spcAft>
                  <a:spcPts val="0"/>
                </a:spcAft>
                <a:buClr>
                  <a:schemeClr val="dk1"/>
                </a:buClr>
                <a:buSzPts val="1100"/>
                <a:buFont typeface="Arial"/>
                <a:buNone/>
              </a:pPr>
              <a:r>
                <a:t/>
              </a:r>
              <a:endParaRPr b="1" sz="1100">
                <a:latin typeface="Old Standard TT"/>
                <a:ea typeface="Old Standard TT"/>
                <a:cs typeface="Old Standard TT"/>
                <a:sym typeface="Old Standard TT"/>
              </a:endParaRPr>
            </a:p>
            <a:p>
              <a:pPr indent="0" lvl="0" marL="0" rtl="0" algn="ctr">
                <a:spcBef>
                  <a:spcPts val="0"/>
                </a:spcBef>
                <a:spcAft>
                  <a:spcPts val="1600"/>
                </a:spcAft>
                <a:buNone/>
              </a:pPr>
              <a:r>
                <a:t/>
              </a:r>
              <a:endParaRPr b="1" sz="1100">
                <a:latin typeface="Old Standard TT"/>
                <a:ea typeface="Old Standard TT"/>
                <a:cs typeface="Old Standard TT"/>
                <a:sym typeface="Old Standard TT"/>
              </a:endParaRPr>
            </a:p>
          </p:txBody>
        </p:sp>
      </p:grpSp>
      <p:grpSp>
        <p:nvGrpSpPr>
          <p:cNvPr id="209" name="Google Shape;209;p23"/>
          <p:cNvGrpSpPr/>
          <p:nvPr/>
        </p:nvGrpSpPr>
        <p:grpSpPr>
          <a:xfrm>
            <a:off x="4600601" y="1524900"/>
            <a:ext cx="2023739" cy="1584396"/>
            <a:chOff x="5176171" y="1818911"/>
            <a:chExt cx="2193755" cy="1769088"/>
          </a:xfrm>
        </p:grpSpPr>
        <p:sp>
          <p:nvSpPr>
            <p:cNvPr id="210" name="Google Shape;210;p23"/>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3"/>
            <p:cNvGrpSpPr/>
            <p:nvPr/>
          </p:nvGrpSpPr>
          <p:grpSpPr>
            <a:xfrm>
              <a:off x="6031394" y="2800065"/>
              <a:ext cx="92400" cy="411825"/>
              <a:chOff x="845575" y="2563700"/>
              <a:chExt cx="92400" cy="411825"/>
            </a:xfrm>
          </p:grpSpPr>
          <p:cxnSp>
            <p:nvCxnSpPr>
              <p:cNvPr id="212" name="Google Shape;212;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13" name="Google Shape;213;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3"/>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Nov 15</a:t>
              </a:r>
              <a:endParaRPr sz="1200">
                <a:latin typeface="Old Standard TT"/>
                <a:ea typeface="Old Standard TT"/>
                <a:cs typeface="Old Standard TT"/>
                <a:sym typeface="Old Standard TT"/>
              </a:endParaRPr>
            </a:p>
          </p:txBody>
        </p:sp>
        <p:sp>
          <p:nvSpPr>
            <p:cNvPr id="215" name="Google Shape;215;p23"/>
            <p:cNvSpPr txBox="1"/>
            <p:nvPr/>
          </p:nvSpPr>
          <p:spPr>
            <a:xfrm>
              <a:off x="5176171" y="1818911"/>
              <a:ext cx="18090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100">
                  <a:latin typeface="Old Standard TT"/>
                  <a:ea typeface="Old Standard TT"/>
                  <a:cs typeface="Old Standard TT"/>
                  <a:sym typeface="Old Standard TT"/>
                </a:rPr>
                <a:t>Trump announced his candidacy for the Republican Presidential nomination in 2024</a:t>
              </a:r>
              <a:endParaRPr sz="1100">
                <a:latin typeface="Old Standard TT"/>
                <a:ea typeface="Old Standard TT"/>
                <a:cs typeface="Old Standard TT"/>
                <a:sym typeface="Old Standard TT"/>
              </a:endParaRPr>
            </a:p>
            <a:p>
              <a:pPr indent="0" lvl="0" marL="0" rtl="0" algn="ctr">
                <a:lnSpc>
                  <a:spcPct val="115000"/>
                </a:lnSpc>
                <a:spcBef>
                  <a:spcPts val="0"/>
                </a:spcBef>
                <a:spcAft>
                  <a:spcPts val="0"/>
                </a:spcAft>
                <a:buClr>
                  <a:schemeClr val="dk1"/>
                </a:buClr>
                <a:buSzPts val="1100"/>
                <a:buFont typeface="Arial"/>
                <a:buNone/>
              </a:pPr>
              <a:r>
                <a:t/>
              </a:r>
              <a:endParaRPr sz="1100">
                <a:latin typeface="Old Standard TT"/>
                <a:ea typeface="Old Standard TT"/>
                <a:cs typeface="Old Standard TT"/>
                <a:sym typeface="Old Standard TT"/>
              </a:endParaRPr>
            </a:p>
            <a:p>
              <a:pPr indent="0" lvl="0" marL="0" rtl="0" algn="ctr">
                <a:spcBef>
                  <a:spcPts val="0"/>
                </a:spcBef>
                <a:spcAft>
                  <a:spcPts val="1600"/>
                </a:spcAft>
                <a:buNone/>
              </a:pPr>
              <a:r>
                <a:t/>
              </a:r>
              <a:endParaRPr sz="1100">
                <a:latin typeface="Old Standard TT"/>
                <a:ea typeface="Old Standard TT"/>
                <a:cs typeface="Old Standard TT"/>
                <a:sym typeface="Old Standard TT"/>
              </a:endParaRPr>
            </a:p>
          </p:txBody>
        </p:sp>
      </p:grpSp>
      <p:grpSp>
        <p:nvGrpSpPr>
          <p:cNvPr id="216" name="Google Shape;216;p23"/>
          <p:cNvGrpSpPr/>
          <p:nvPr/>
        </p:nvGrpSpPr>
        <p:grpSpPr>
          <a:xfrm>
            <a:off x="5655475" y="2316328"/>
            <a:ext cx="2607696" cy="1551614"/>
            <a:chOff x="6319666" y="2702596"/>
            <a:chExt cx="2826771" cy="1732485"/>
          </a:xfrm>
        </p:grpSpPr>
        <p:sp>
          <p:nvSpPr>
            <p:cNvPr id="217" name="Google Shape;217;p23"/>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23"/>
            <p:cNvGrpSpPr/>
            <p:nvPr/>
          </p:nvGrpSpPr>
          <p:grpSpPr>
            <a:xfrm rot="10800000">
              <a:off x="7328221" y="3079467"/>
              <a:ext cx="92400" cy="411825"/>
              <a:chOff x="2070100" y="2563700"/>
              <a:chExt cx="92400" cy="411825"/>
            </a:xfrm>
          </p:grpSpPr>
          <p:cxnSp>
            <p:nvCxnSpPr>
              <p:cNvPr id="219" name="Google Shape;219;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0" name="Google Shape;220;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23"/>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Nov 18</a:t>
              </a:r>
              <a:endParaRPr sz="1200">
                <a:latin typeface="Old Standard TT"/>
                <a:ea typeface="Old Standard TT"/>
                <a:cs typeface="Old Standard TT"/>
                <a:sym typeface="Old Standard TT"/>
              </a:endParaRPr>
            </a:p>
          </p:txBody>
        </p:sp>
        <p:sp>
          <p:nvSpPr>
            <p:cNvPr id="222" name="Google Shape;222;p23"/>
            <p:cNvSpPr txBox="1"/>
            <p:nvPr/>
          </p:nvSpPr>
          <p:spPr>
            <a:xfrm>
              <a:off x="6319666" y="3491282"/>
              <a:ext cx="21213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latin typeface="Old Standard TT"/>
                  <a:ea typeface="Old Standard TT"/>
                  <a:cs typeface="Old Standard TT"/>
                  <a:sym typeface="Old Standard TT"/>
                </a:rPr>
                <a:t>Elon Musk started a Twitter poll asking followers to vote on whether to reinstate @realDonaldTrump. 51.8% voted YES</a:t>
              </a:r>
              <a:endParaRPr sz="1100">
                <a:latin typeface="Old Standard TT"/>
                <a:ea typeface="Old Standard TT"/>
                <a:cs typeface="Old Standard TT"/>
                <a:sym typeface="Old Standard TT"/>
              </a:endParaRPr>
            </a:p>
          </p:txBody>
        </p:sp>
      </p:grpSp>
      <p:sp>
        <p:nvSpPr>
          <p:cNvPr id="223" name="Google Shape;223;p23"/>
          <p:cNvSpPr/>
          <p:nvPr/>
        </p:nvSpPr>
        <p:spPr>
          <a:xfrm>
            <a:off x="8220391" y="2367839"/>
            <a:ext cx="85200" cy="828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 name="Google Shape;224;p23"/>
          <p:cNvCxnSpPr/>
          <p:nvPr/>
        </p:nvCxnSpPr>
        <p:spPr>
          <a:xfrm>
            <a:off x="8263009" y="2450593"/>
            <a:ext cx="0" cy="321900"/>
          </a:xfrm>
          <a:prstGeom prst="straightConnector1">
            <a:avLst/>
          </a:prstGeom>
          <a:noFill/>
          <a:ln cap="flat" cmpd="sng" w="9525">
            <a:solidFill>
              <a:srgbClr val="000000"/>
            </a:solidFill>
            <a:prstDash val="solid"/>
            <a:round/>
            <a:headEnd len="sm" w="sm" type="none"/>
            <a:tailEnd len="sm" w="sm" type="none"/>
          </a:ln>
        </p:spPr>
      </p:cxnSp>
      <p:sp>
        <p:nvSpPr>
          <p:cNvPr id="225" name="Google Shape;225;p23"/>
          <p:cNvSpPr txBox="1"/>
          <p:nvPr/>
        </p:nvSpPr>
        <p:spPr>
          <a:xfrm>
            <a:off x="7486749" y="1897923"/>
            <a:ext cx="1552500" cy="84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100">
                <a:latin typeface="Old Standard TT"/>
                <a:ea typeface="Old Standard TT"/>
                <a:cs typeface="Old Standard TT"/>
                <a:sym typeface="Old Standard TT"/>
              </a:rPr>
              <a:t>@realDonaldTrump reactivated</a:t>
            </a:r>
            <a:endParaRPr sz="1100">
              <a:latin typeface="Old Standard TT"/>
              <a:ea typeface="Old Standard TT"/>
              <a:cs typeface="Old Standard TT"/>
              <a:sym typeface="Old Standard TT"/>
            </a:endParaRPr>
          </a:p>
        </p:txBody>
      </p:sp>
      <p:sp>
        <p:nvSpPr>
          <p:cNvPr id="226" name="Google Shape;226;p23"/>
          <p:cNvSpPr txBox="1"/>
          <p:nvPr/>
        </p:nvSpPr>
        <p:spPr>
          <a:xfrm>
            <a:off x="7919059" y="2772504"/>
            <a:ext cx="687900" cy="33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latin typeface="Old Standard TT"/>
                <a:ea typeface="Old Standard TT"/>
                <a:cs typeface="Old Standard TT"/>
                <a:sym typeface="Old Standard TT"/>
              </a:rPr>
              <a:t>Nov 19</a:t>
            </a:r>
            <a:endParaRPr sz="1200">
              <a:latin typeface="Old Standard TT"/>
              <a:ea typeface="Old Standard TT"/>
              <a:cs typeface="Old Standard TT"/>
              <a:sym typeface="Old Standard TT"/>
            </a:endParaRPr>
          </a:p>
        </p:txBody>
      </p:sp>
      <p:sp>
        <p:nvSpPr>
          <p:cNvPr id="227" name="Google Shape;227;p23"/>
          <p:cNvSpPr txBox="1"/>
          <p:nvPr/>
        </p:nvSpPr>
        <p:spPr>
          <a:xfrm>
            <a:off x="2360325" y="4361350"/>
            <a:ext cx="6504300" cy="67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3">
                  <a:extLst>
                    <a:ext uri="{A12FA001-AC4F-418D-AE19-62706E023703}">
                      <ahyp:hlinkClr val="tx"/>
                    </a:ext>
                  </a:extLst>
                </a:hlinkClick>
              </a:rPr>
              <a:t>https://en.wikipedia.org/wiki/Acquisition_of_Twitter_by_Elon_Musk</a:t>
            </a:r>
            <a:endParaRPr sz="8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https://www.theguardian.com/us-news/2022/nov/15/donald-trump-announces-presidential-run-2024-midterms-ron-desantis</a:t>
            </a:r>
            <a:endParaRPr sz="8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https://www.reuters.com/technology/musks-twitter-poll-showing-narrow-majority-want-trump-reinstated-2022-11-20/</a:t>
            </a:r>
            <a:endParaRPr sz="8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t/>
            </a:r>
            <a:endParaRPr sz="800">
              <a:solidFill>
                <a:schemeClr val="dk1"/>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Distribution of Total Number of Tweets Over Time </a:t>
            </a:r>
            <a:endParaRPr/>
          </a:p>
          <a:p>
            <a:pPr indent="0" lvl="0" marL="0" rtl="0" algn="ctr">
              <a:spcBef>
                <a:spcPts val="0"/>
              </a:spcBef>
              <a:spcAft>
                <a:spcPts val="0"/>
              </a:spcAft>
              <a:buNone/>
            </a:pPr>
            <a:r>
              <a:rPr lang="en" sz="2200"/>
              <a:t>(Using TweetedAt by Nauman Siddique)</a:t>
            </a:r>
            <a:endParaRPr sz="2200"/>
          </a:p>
        </p:txBody>
      </p:sp>
      <p:sp>
        <p:nvSpPr>
          <p:cNvPr id="233" name="Google Shape;233;p24"/>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4"/>
          <p:cNvPicPr preferRelativeResize="0"/>
          <p:nvPr/>
        </p:nvPicPr>
        <p:blipFill>
          <a:blip r:embed="rId3">
            <a:alphaModFix/>
          </a:blip>
          <a:stretch>
            <a:fillRect/>
          </a:stretch>
        </p:blipFill>
        <p:spPr>
          <a:xfrm>
            <a:off x="376263" y="1025350"/>
            <a:ext cx="8391475" cy="3508550"/>
          </a:xfrm>
          <a:prstGeom prst="rect">
            <a:avLst/>
          </a:prstGeom>
          <a:noFill/>
          <a:ln>
            <a:noFill/>
          </a:ln>
        </p:spPr>
      </p:pic>
      <p:sp>
        <p:nvSpPr>
          <p:cNvPr id="235" name="Google Shape;235;p24"/>
          <p:cNvSpPr txBox="1"/>
          <p:nvPr/>
        </p:nvSpPr>
        <p:spPr>
          <a:xfrm>
            <a:off x="3419950" y="4591050"/>
            <a:ext cx="53478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https://github.com/oduwsdl/tweetedat/blob/master/README.md</a:t>
            </a:r>
            <a:endParaRPr sz="8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https://millercenter.org/president/trump/key-events</a:t>
            </a:r>
            <a:endParaRPr sz="800">
              <a:solidFill>
                <a:schemeClr val="dk1"/>
              </a:solidFill>
              <a:latin typeface="Old Standard TT"/>
              <a:ea typeface="Old Standard TT"/>
              <a:cs typeface="Old Standard TT"/>
              <a:sym typeface="Old Standard TT"/>
            </a:endParaRPr>
          </a:p>
        </p:txBody>
      </p:sp>
      <p:sp>
        <p:nvSpPr>
          <p:cNvPr id="236" name="Google Shape;236;p24"/>
          <p:cNvSpPr txBox="1"/>
          <p:nvPr/>
        </p:nvSpPr>
        <p:spPr>
          <a:xfrm>
            <a:off x="1133325" y="1485900"/>
            <a:ext cx="1896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ld Standard TT"/>
                <a:ea typeface="Old Standard TT"/>
                <a:cs typeface="Old Standard TT"/>
                <a:sym typeface="Old Standard TT"/>
              </a:rPr>
              <a:t>Beginning of Trump’s tenure as the President of USA</a:t>
            </a:r>
            <a:endParaRPr sz="1000">
              <a:latin typeface="Old Standard TT"/>
              <a:ea typeface="Old Standard TT"/>
              <a:cs typeface="Old Standard TT"/>
              <a:sym typeface="Old Standard TT"/>
            </a:endParaRPr>
          </a:p>
        </p:txBody>
      </p:sp>
      <p:cxnSp>
        <p:nvCxnSpPr>
          <p:cNvPr id="237" name="Google Shape;237;p24"/>
          <p:cNvCxnSpPr>
            <a:stCxn id="236" idx="2"/>
          </p:cNvCxnSpPr>
          <p:nvPr/>
        </p:nvCxnSpPr>
        <p:spPr>
          <a:xfrm flipH="1">
            <a:off x="1114425" y="1978500"/>
            <a:ext cx="966900" cy="1250400"/>
          </a:xfrm>
          <a:prstGeom prst="straightConnector1">
            <a:avLst/>
          </a:prstGeom>
          <a:noFill/>
          <a:ln cap="flat" cmpd="sng" w="9525">
            <a:solidFill>
              <a:srgbClr val="FF0000"/>
            </a:solidFill>
            <a:prstDash val="solid"/>
            <a:round/>
            <a:headEnd len="med" w="med" type="none"/>
            <a:tailEnd len="med" w="med" type="triangle"/>
          </a:ln>
        </p:spPr>
      </p:cxnSp>
      <p:sp>
        <p:nvSpPr>
          <p:cNvPr id="238" name="Google Shape;238;p24"/>
          <p:cNvSpPr txBox="1"/>
          <p:nvPr/>
        </p:nvSpPr>
        <p:spPr>
          <a:xfrm>
            <a:off x="6172050" y="1218525"/>
            <a:ext cx="1438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Old Standard TT"/>
                <a:ea typeface="Old Standard TT"/>
                <a:cs typeface="Old Standard TT"/>
                <a:sym typeface="Old Standard TT"/>
              </a:rPr>
              <a:t>2020 Presidential debates</a:t>
            </a:r>
            <a:endParaRPr sz="1000">
              <a:latin typeface="Old Standard TT"/>
              <a:ea typeface="Old Standard TT"/>
              <a:cs typeface="Old Standard TT"/>
              <a:sym typeface="Old Standard TT"/>
            </a:endParaRPr>
          </a:p>
        </p:txBody>
      </p:sp>
      <p:cxnSp>
        <p:nvCxnSpPr>
          <p:cNvPr id="239" name="Google Shape;239;p24"/>
          <p:cNvCxnSpPr>
            <a:stCxn id="238" idx="3"/>
          </p:cNvCxnSpPr>
          <p:nvPr/>
        </p:nvCxnSpPr>
        <p:spPr>
          <a:xfrm flipH="1" rot="10800000">
            <a:off x="7610550" y="1464225"/>
            <a:ext cx="309600" cy="600"/>
          </a:xfrm>
          <a:prstGeom prst="straightConnector1">
            <a:avLst/>
          </a:prstGeom>
          <a:noFill/>
          <a:ln cap="flat" cmpd="sng" w="9525">
            <a:solidFill>
              <a:srgbClr val="FF0000"/>
            </a:solidFill>
            <a:prstDash val="solid"/>
            <a:round/>
            <a:headEnd len="med" w="med" type="none"/>
            <a:tailEnd len="med" w="med" type="triangle"/>
          </a:ln>
        </p:spPr>
      </p:cxnSp>
      <p:sp>
        <p:nvSpPr>
          <p:cNvPr id="240" name="Google Shape;240;p24"/>
          <p:cNvSpPr/>
          <p:nvPr/>
        </p:nvSpPr>
        <p:spPr>
          <a:xfrm>
            <a:off x="7905750" y="1366825"/>
            <a:ext cx="381000" cy="286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txBox="1"/>
          <p:nvPr/>
        </p:nvSpPr>
        <p:spPr>
          <a:xfrm>
            <a:off x="4005150" y="1758525"/>
            <a:ext cx="1438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Old Standard TT"/>
                <a:ea typeface="Old Standard TT"/>
                <a:cs typeface="Old Standard TT"/>
                <a:sym typeface="Old Standard TT"/>
              </a:rPr>
              <a:t>Trump impeached</a:t>
            </a:r>
            <a:endParaRPr sz="1000">
              <a:latin typeface="Old Standard TT"/>
              <a:ea typeface="Old Standard TT"/>
              <a:cs typeface="Old Standard TT"/>
              <a:sym typeface="Old Standard TT"/>
            </a:endParaRPr>
          </a:p>
        </p:txBody>
      </p:sp>
      <p:cxnSp>
        <p:nvCxnSpPr>
          <p:cNvPr id="242" name="Google Shape;242;p24"/>
          <p:cNvCxnSpPr/>
          <p:nvPr/>
        </p:nvCxnSpPr>
        <p:spPr>
          <a:xfrm>
            <a:off x="5443650" y="1939275"/>
            <a:ext cx="1080900" cy="7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Tweets in November Were Labeled the Most</a:t>
            </a:r>
            <a:endParaRPr/>
          </a:p>
        </p:txBody>
      </p:sp>
      <p:sp>
        <p:nvSpPr>
          <p:cNvPr id="248" name="Google Shape;248;p25"/>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25"/>
          <p:cNvPicPr preferRelativeResize="0"/>
          <p:nvPr/>
        </p:nvPicPr>
        <p:blipFill>
          <a:blip r:embed="rId3">
            <a:alphaModFix/>
          </a:blip>
          <a:stretch>
            <a:fillRect/>
          </a:stretch>
        </p:blipFill>
        <p:spPr>
          <a:xfrm>
            <a:off x="2795588" y="829625"/>
            <a:ext cx="3552825" cy="3914775"/>
          </a:xfrm>
          <a:prstGeom prst="rect">
            <a:avLst/>
          </a:prstGeom>
          <a:noFill/>
          <a:ln>
            <a:noFill/>
          </a:ln>
        </p:spPr>
      </p:pic>
      <p:sp>
        <p:nvSpPr>
          <p:cNvPr id="250" name="Google Shape;250;p25"/>
          <p:cNvSpPr txBox="1"/>
          <p:nvPr/>
        </p:nvSpPr>
        <p:spPr>
          <a:xfrm>
            <a:off x="409575" y="2219325"/>
            <a:ext cx="1986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First Fact-check labeled tweet</a:t>
            </a:r>
            <a:endParaRPr>
              <a:latin typeface="Old Standard TT"/>
              <a:ea typeface="Old Standard TT"/>
              <a:cs typeface="Old Standard TT"/>
              <a:sym typeface="Old Standard TT"/>
            </a:endParaRPr>
          </a:p>
        </p:txBody>
      </p:sp>
      <p:cxnSp>
        <p:nvCxnSpPr>
          <p:cNvPr id="251" name="Google Shape;251;p25"/>
          <p:cNvCxnSpPr/>
          <p:nvPr/>
        </p:nvCxnSpPr>
        <p:spPr>
          <a:xfrm>
            <a:off x="1990725" y="2571750"/>
            <a:ext cx="1590900" cy="1114500"/>
          </a:xfrm>
          <a:prstGeom prst="straightConnector1">
            <a:avLst/>
          </a:prstGeom>
          <a:noFill/>
          <a:ln cap="flat" cmpd="sng" w="28575">
            <a:solidFill>
              <a:srgbClr val="FF0000"/>
            </a:solidFill>
            <a:prstDash val="solid"/>
            <a:round/>
            <a:headEnd len="med" w="med" type="none"/>
            <a:tailEnd len="med" w="med" type="triangle"/>
          </a:ln>
        </p:spPr>
      </p:cxnSp>
      <p:sp>
        <p:nvSpPr>
          <p:cNvPr id="252" name="Google Shape;252;p25"/>
          <p:cNvSpPr/>
          <p:nvPr/>
        </p:nvSpPr>
        <p:spPr>
          <a:xfrm>
            <a:off x="5210175" y="990600"/>
            <a:ext cx="390600" cy="28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txBox="1"/>
          <p:nvPr/>
        </p:nvSpPr>
        <p:spPr>
          <a:xfrm>
            <a:off x="7096125" y="829625"/>
            <a:ext cx="1485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Highest number of labeled Tweets</a:t>
            </a:r>
            <a:endParaRPr>
              <a:latin typeface="Old Standard TT"/>
              <a:ea typeface="Old Standard TT"/>
              <a:cs typeface="Old Standard TT"/>
              <a:sym typeface="Old Standard TT"/>
            </a:endParaRPr>
          </a:p>
        </p:txBody>
      </p:sp>
      <p:cxnSp>
        <p:nvCxnSpPr>
          <p:cNvPr id="254" name="Google Shape;254;p25"/>
          <p:cNvCxnSpPr/>
          <p:nvPr/>
        </p:nvCxnSpPr>
        <p:spPr>
          <a:xfrm flipH="1">
            <a:off x="5600775" y="1057275"/>
            <a:ext cx="1581000" cy="9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20 Tweets Are Not Available on the Live Web</a:t>
            </a:r>
            <a:endParaRPr/>
          </a:p>
        </p:txBody>
      </p:sp>
      <p:sp>
        <p:nvSpPr>
          <p:cNvPr id="260" name="Google Shape;260;p26"/>
          <p:cNvSpPr txBox="1"/>
          <p:nvPr>
            <p:ph idx="1" type="body"/>
          </p:nvPr>
        </p:nvSpPr>
        <p:spPr>
          <a:xfrm>
            <a:off x="540300" y="1095400"/>
            <a:ext cx="3688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 those (450) labeled tweets still on the live web?</a:t>
            </a:r>
            <a:endParaRPr/>
          </a:p>
          <a:p>
            <a:pPr indent="-330200" lvl="0" marL="457200" rtl="0" algn="l">
              <a:spcBef>
                <a:spcPts val="1200"/>
              </a:spcBef>
              <a:spcAft>
                <a:spcPts val="0"/>
              </a:spcAft>
              <a:buSzPts val="1600"/>
              <a:buChar char="●"/>
            </a:pPr>
            <a:r>
              <a:rPr lang="en" sz="1600"/>
              <a:t>All of the 26 VTR labeled tweets are still present in the live-web</a:t>
            </a:r>
            <a:endParaRPr sz="1600"/>
          </a:p>
          <a:p>
            <a:pPr indent="-330200" lvl="0" marL="457200" rtl="0" algn="l">
              <a:spcBef>
                <a:spcPts val="0"/>
              </a:spcBef>
              <a:spcAft>
                <a:spcPts val="0"/>
              </a:spcAft>
              <a:buSzPts val="1600"/>
              <a:buChar char="●"/>
            </a:pPr>
            <a:r>
              <a:rPr lang="en" sz="1600"/>
              <a:t>Out of the 450 Fact-check labels, only 430 is now available in the live web</a:t>
            </a:r>
            <a:endParaRPr sz="1600"/>
          </a:p>
          <a:p>
            <a:pPr indent="0" lvl="0" marL="0" rtl="0" algn="l">
              <a:spcBef>
                <a:spcPts val="1200"/>
              </a:spcBef>
              <a:spcAft>
                <a:spcPts val="1200"/>
              </a:spcAft>
              <a:buNone/>
            </a:pPr>
            <a:r>
              <a:rPr lang="en" sz="2000">
                <a:solidFill>
                  <a:srgbClr val="FF0000"/>
                </a:solidFill>
              </a:rPr>
              <a:t>20 Deleted Tweets!!!</a:t>
            </a:r>
            <a:endParaRPr/>
          </a:p>
        </p:txBody>
      </p:sp>
      <p:sp>
        <p:nvSpPr>
          <p:cNvPr id="261" name="Google Shape;261;p26"/>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26"/>
          <p:cNvPicPr preferRelativeResize="0"/>
          <p:nvPr/>
        </p:nvPicPr>
        <p:blipFill>
          <a:blip r:embed="rId3">
            <a:alphaModFix/>
          </a:blip>
          <a:stretch>
            <a:fillRect/>
          </a:stretch>
        </p:blipFill>
        <p:spPr>
          <a:xfrm>
            <a:off x="4945962" y="793500"/>
            <a:ext cx="3945412" cy="3845925"/>
          </a:xfrm>
          <a:prstGeom prst="rect">
            <a:avLst/>
          </a:prstGeom>
          <a:noFill/>
          <a:ln>
            <a:noFill/>
          </a:ln>
        </p:spPr>
      </p:pic>
      <p:sp>
        <p:nvSpPr>
          <p:cNvPr id="263" name="Google Shape;263;p26"/>
          <p:cNvSpPr txBox="1"/>
          <p:nvPr/>
        </p:nvSpPr>
        <p:spPr>
          <a:xfrm>
            <a:off x="4781550" y="4603300"/>
            <a:ext cx="410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Old Standard TT"/>
                <a:ea typeface="Old Standard TT"/>
                <a:cs typeface="Old Standard TT"/>
                <a:sym typeface="Old Standard TT"/>
              </a:rPr>
              <a:t>https://twitter.com/realDonaldTrump/status/1335796393399775233</a:t>
            </a:r>
            <a:endParaRPr sz="1000">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20 Tweets Are Not Available on the Live Web</a:t>
            </a:r>
            <a:endParaRPr/>
          </a:p>
        </p:txBody>
      </p:sp>
      <p:sp>
        <p:nvSpPr>
          <p:cNvPr id="269" name="Google Shape;269;p27"/>
          <p:cNvSpPr txBox="1"/>
          <p:nvPr>
            <p:ph idx="1" type="body"/>
          </p:nvPr>
        </p:nvSpPr>
        <p:spPr>
          <a:xfrm>
            <a:off x="540300" y="1095400"/>
            <a:ext cx="36888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 those (450) labeled tweets still on the live web?</a:t>
            </a:r>
            <a:endParaRPr/>
          </a:p>
          <a:p>
            <a:pPr indent="-330200" lvl="0" marL="457200" rtl="0" algn="l">
              <a:spcBef>
                <a:spcPts val="1200"/>
              </a:spcBef>
              <a:spcAft>
                <a:spcPts val="0"/>
              </a:spcAft>
              <a:buSzPts val="1600"/>
              <a:buChar char="●"/>
            </a:pPr>
            <a:r>
              <a:rPr lang="en" sz="1600"/>
              <a:t>All of the 26 VTR labeled tweets are still present in the live-web</a:t>
            </a:r>
            <a:endParaRPr sz="1600"/>
          </a:p>
          <a:p>
            <a:pPr indent="-330200" lvl="0" marL="457200" rtl="0" algn="l">
              <a:spcBef>
                <a:spcPts val="0"/>
              </a:spcBef>
              <a:spcAft>
                <a:spcPts val="0"/>
              </a:spcAft>
              <a:buSzPts val="1600"/>
              <a:buChar char="●"/>
            </a:pPr>
            <a:r>
              <a:rPr lang="en" sz="1600"/>
              <a:t>Out of the 450 Fact-check labels, only 430 is now available in the live web</a:t>
            </a:r>
            <a:endParaRPr sz="1600"/>
          </a:p>
          <a:p>
            <a:pPr indent="0" lvl="0" marL="0" rtl="0" algn="l">
              <a:spcBef>
                <a:spcPts val="1200"/>
              </a:spcBef>
              <a:spcAft>
                <a:spcPts val="1200"/>
              </a:spcAft>
              <a:buNone/>
            </a:pPr>
            <a:r>
              <a:rPr lang="en" sz="2000">
                <a:solidFill>
                  <a:srgbClr val="FF0000"/>
                </a:solidFill>
              </a:rPr>
              <a:t>20 Deleted Tweets!!!</a:t>
            </a:r>
            <a:endParaRPr/>
          </a:p>
        </p:txBody>
      </p:sp>
      <p:sp>
        <p:nvSpPr>
          <p:cNvPr id="270" name="Google Shape;270;p27"/>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27"/>
          <p:cNvPicPr preferRelativeResize="0"/>
          <p:nvPr/>
        </p:nvPicPr>
        <p:blipFill>
          <a:blip r:embed="rId3">
            <a:alphaModFix/>
          </a:blip>
          <a:stretch>
            <a:fillRect/>
          </a:stretch>
        </p:blipFill>
        <p:spPr>
          <a:xfrm>
            <a:off x="4945962" y="793500"/>
            <a:ext cx="3945412" cy="3845925"/>
          </a:xfrm>
          <a:prstGeom prst="rect">
            <a:avLst/>
          </a:prstGeom>
          <a:noFill/>
          <a:ln>
            <a:noFill/>
          </a:ln>
        </p:spPr>
      </p:pic>
      <p:sp>
        <p:nvSpPr>
          <p:cNvPr id="272" name="Google Shape;272;p27"/>
          <p:cNvSpPr txBox="1"/>
          <p:nvPr/>
        </p:nvSpPr>
        <p:spPr>
          <a:xfrm>
            <a:off x="4781550" y="4603300"/>
            <a:ext cx="4109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latin typeface="Old Standard TT"/>
                <a:ea typeface="Old Standard TT"/>
                <a:cs typeface="Old Standard TT"/>
                <a:sym typeface="Old Standard TT"/>
              </a:rPr>
              <a:t>https://twitter.com/realDonaldTrump/status/1335796393399775233</a:t>
            </a:r>
            <a:endParaRPr sz="1000">
              <a:latin typeface="Old Standard TT"/>
              <a:ea typeface="Old Standard TT"/>
              <a:cs typeface="Old Standard TT"/>
              <a:sym typeface="Old Standard TT"/>
            </a:endParaRPr>
          </a:p>
        </p:txBody>
      </p:sp>
      <p:sp>
        <p:nvSpPr>
          <p:cNvPr id="273" name="Google Shape;273;p27"/>
          <p:cNvSpPr/>
          <p:nvPr/>
        </p:nvSpPr>
        <p:spPr>
          <a:xfrm>
            <a:off x="7058025" y="4264600"/>
            <a:ext cx="1362000" cy="33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27"/>
          <p:cNvPicPr preferRelativeResize="0"/>
          <p:nvPr/>
        </p:nvPicPr>
        <p:blipFill>
          <a:blip r:embed="rId4">
            <a:alphaModFix/>
          </a:blip>
          <a:stretch>
            <a:fillRect/>
          </a:stretch>
        </p:blipFill>
        <p:spPr>
          <a:xfrm>
            <a:off x="597450" y="4196963"/>
            <a:ext cx="3409950" cy="473975"/>
          </a:xfrm>
          <a:prstGeom prst="rect">
            <a:avLst/>
          </a:prstGeom>
          <a:noFill/>
          <a:ln>
            <a:noFill/>
          </a:ln>
        </p:spPr>
      </p:pic>
      <p:cxnSp>
        <p:nvCxnSpPr>
          <p:cNvPr id="275" name="Google Shape;275;p27"/>
          <p:cNvCxnSpPr>
            <a:stCxn id="274" idx="3"/>
            <a:endCxn id="273" idx="1"/>
          </p:cNvCxnSpPr>
          <p:nvPr/>
        </p:nvCxnSpPr>
        <p:spPr>
          <a:xfrm>
            <a:off x="4007400" y="4433950"/>
            <a:ext cx="30507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8"/>
          <p:cNvSpPr txBox="1"/>
          <p:nvPr>
            <p:ph type="title"/>
          </p:nvPr>
        </p:nvSpPr>
        <p:spPr>
          <a:xfrm>
            <a:off x="0" y="140225"/>
            <a:ext cx="9144000" cy="960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Twitter Sends a “200 OK” Response for a Tweet That Is No Longer Available (a Soft 404)</a:t>
            </a:r>
            <a:endParaRPr/>
          </a:p>
        </p:txBody>
      </p:sp>
      <p:sp>
        <p:nvSpPr>
          <p:cNvPr id="281" name="Google Shape;281;p28"/>
          <p:cNvSpPr txBox="1"/>
          <p:nvPr>
            <p:ph idx="1" type="body"/>
          </p:nvPr>
        </p:nvSpPr>
        <p:spPr>
          <a:xfrm>
            <a:off x="311700" y="1428775"/>
            <a:ext cx="8716500" cy="33972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 curl -ILs https://twitter.com/realDonaldTrump/status/1335796393399775233</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solidFill>
                  <a:srgbClr val="FF0000"/>
                </a:solidFill>
                <a:latin typeface="Courier New"/>
                <a:ea typeface="Courier New"/>
                <a:cs typeface="Courier New"/>
                <a:sym typeface="Courier New"/>
              </a:rPr>
              <a:t>HTTP/2 200 </a:t>
            </a:r>
            <a:endParaRPr sz="1700">
              <a:solidFill>
                <a:srgbClr val="FF0000"/>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date: Mon, 05 Dec 2022 19:26:31 GMT</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perf: 7626143928</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expiry: Tue, 31 Mar 1981 05:00:00 GMT</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pragma: no-cache</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server: tsa_b</a:t>
            </a:r>
            <a:endParaRPr sz="1700">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latin typeface="Courier New"/>
                <a:ea typeface="Courier New"/>
                <a:cs typeface="Courier New"/>
                <a:sym typeface="Courier New"/>
              </a:rPr>
              <a:t>set-cookie: guest_id_marketing=v1%3A167026839173751788; Max-Age=63072000; Expires=Wed, 04 Dec 2024 19:26:31 GMT; Path=/; Domain=.twitter.com; Secure; SameSite=None</a:t>
            </a:r>
            <a:endParaRPr sz="1700">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latin typeface="Courier New"/>
                <a:ea typeface="Courier New"/>
                <a:cs typeface="Courier New"/>
                <a:sym typeface="Courier New"/>
              </a:rPr>
              <a:t>…</a:t>
            </a:r>
            <a:endParaRPr sz="1700">
              <a:latin typeface="Courier New"/>
              <a:ea typeface="Courier New"/>
              <a:cs typeface="Courier New"/>
              <a:sym typeface="Courier New"/>
            </a:endParaRPr>
          </a:p>
        </p:txBody>
      </p:sp>
      <p:sp>
        <p:nvSpPr>
          <p:cNvPr id="282" name="Google Shape;282;p28"/>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title"/>
          </p:nvPr>
        </p:nvSpPr>
        <p:spPr>
          <a:xfrm>
            <a:off x="0" y="140225"/>
            <a:ext cx="9144000" cy="960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Twitter Sends an Actual 404 Instead of Soft 404 When Accessed by “GoogleBot”</a:t>
            </a:r>
            <a:endParaRPr/>
          </a:p>
        </p:txBody>
      </p:sp>
      <p:sp>
        <p:nvSpPr>
          <p:cNvPr id="288" name="Google Shape;288;p29"/>
          <p:cNvSpPr txBox="1"/>
          <p:nvPr>
            <p:ph idx="1" type="body"/>
          </p:nvPr>
        </p:nvSpPr>
        <p:spPr>
          <a:xfrm>
            <a:off x="311700" y="1400200"/>
            <a:ext cx="8520600" cy="33972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 curl </a:t>
            </a:r>
            <a:r>
              <a:rPr lang="en" sz="1700">
                <a:solidFill>
                  <a:srgbClr val="FF0000"/>
                </a:solidFill>
                <a:latin typeface="Courier New"/>
                <a:ea typeface="Courier New"/>
                <a:cs typeface="Courier New"/>
                <a:sym typeface="Courier New"/>
              </a:rPr>
              <a:t>-A "Googlebot"</a:t>
            </a:r>
            <a:r>
              <a:rPr lang="en" sz="1700">
                <a:latin typeface="Courier New"/>
                <a:ea typeface="Courier New"/>
                <a:cs typeface="Courier New"/>
                <a:sym typeface="Courier New"/>
              </a:rPr>
              <a:t> -ILs https://twitter.com/realDonaldTrump/status/1335796393399775233</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solidFill>
                  <a:srgbClr val="FF0000"/>
                </a:solidFill>
                <a:latin typeface="Courier New"/>
                <a:ea typeface="Courier New"/>
                <a:cs typeface="Courier New"/>
                <a:sym typeface="Courier New"/>
              </a:rPr>
              <a:t>HTTP/2 404 </a:t>
            </a:r>
            <a:endParaRPr sz="1700">
              <a:solidFill>
                <a:srgbClr val="FF0000"/>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date: Mon, 05 Dec 2022 19:28:32 GMT</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perf: 7626143928</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expiry: Tue, 31 Mar 1981 05:00:00 GMT</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pragma: no-cache</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server: tsa_b</a:t>
            </a:r>
            <a:endParaRPr sz="17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700">
                <a:latin typeface="Courier New"/>
                <a:ea typeface="Courier New"/>
                <a:cs typeface="Courier New"/>
                <a:sym typeface="Courier New"/>
              </a:rPr>
              <a:t>set-cookie: guest_id_marketing=v1%3A167026850898853705; Max-Age=63072000; Expires=Wed, 04 Dec 2024 19:28:32 GMT; Path=/; Domain=.twitter.com; Secure; SameSite=None</a:t>
            </a:r>
            <a:endParaRPr sz="1700">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latin typeface="Courier New"/>
                <a:ea typeface="Courier New"/>
                <a:cs typeface="Courier New"/>
                <a:sym typeface="Courier New"/>
              </a:rPr>
              <a:t>……</a:t>
            </a:r>
            <a:endParaRPr sz="1700">
              <a:latin typeface="Courier New"/>
              <a:ea typeface="Courier New"/>
              <a:cs typeface="Courier New"/>
              <a:sym typeface="Courier New"/>
            </a:endParaRPr>
          </a:p>
        </p:txBody>
      </p:sp>
      <p:sp>
        <p:nvSpPr>
          <p:cNvPr id="289" name="Google Shape;289;p29"/>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0" y="1402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00"/>
              <a:t>Most of the Deleted Tweets Were Tweets By Others RTd by Trump</a:t>
            </a:r>
            <a:endParaRPr sz="2300"/>
          </a:p>
        </p:txBody>
      </p:sp>
      <p:sp>
        <p:nvSpPr>
          <p:cNvPr id="295" name="Google Shape;295;p30"/>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96" name="Google Shape;296;p30"/>
          <p:cNvGraphicFramePr/>
          <p:nvPr/>
        </p:nvGraphicFramePr>
        <p:xfrm>
          <a:off x="1024825" y="897738"/>
          <a:ext cx="3000000" cy="3000000"/>
        </p:xfrm>
        <a:graphic>
          <a:graphicData uri="http://schemas.openxmlformats.org/drawingml/2006/table">
            <a:tbl>
              <a:tblPr>
                <a:noFill/>
                <a:tableStyleId>{E1214536-07AB-41E6-9DF0-08BF112605F4}</a:tableStyleId>
              </a:tblPr>
              <a:tblGrid>
                <a:gridCol w="503075"/>
                <a:gridCol w="2503300"/>
                <a:gridCol w="2011450"/>
                <a:gridCol w="2076500"/>
              </a:tblGrid>
              <a:tr h="275675">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Tweet ID</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Tweet or RT?</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Reason</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1324928993594896385</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@dbongino</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14">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Original tweet deleted</a:t>
                      </a:r>
                      <a:endParaRPr sz="1100">
                        <a:latin typeface="Old Standard TT"/>
                        <a:ea typeface="Old Standard TT"/>
                        <a:cs typeface="Old Standard TT"/>
                        <a:sym typeface="Old Standard TT"/>
                      </a:endParaRPr>
                    </a:p>
                    <a:p>
                      <a:pPr indent="0" lvl="0" marL="0" rtl="0" algn="ctr">
                        <a:lnSpc>
                          <a:spcPct val="115000"/>
                        </a:lnSpc>
                        <a:spcBef>
                          <a:spcPts val="0"/>
                        </a:spcBef>
                        <a:spcAft>
                          <a:spcPts val="0"/>
                        </a:spcAft>
                        <a:buNone/>
                      </a:pPr>
                      <a:r>
                        <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2</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1326740934164426752</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@EricTrump</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3</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1327394148098461697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@jmclghln</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4</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1328328868298698754</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@alexbruesewitz</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5</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1328329736184078336</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@alexbruesewitz</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6</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1331449424690733057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@Lrihendry</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1331465928022822918</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@Lrihendry</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8</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1333616249444724737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@thebradfordfile</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9</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1335463480435109888</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@MarkFinchem</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10</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1337421958158422017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@TheRightMelissa</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6507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11</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1338718436508241923</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@KanekoaTheGreat</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12</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1340716121671004161</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@jeasRyuu</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1343646101266714624</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@Lrihendry</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r h="2462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14</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1345752835913359367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@realMikeLindell</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v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One of Them Was a RT of His Own Tweet and Five of Them Were Tweets Authored by Himself</a:t>
            </a:r>
            <a:endParaRPr/>
          </a:p>
        </p:txBody>
      </p:sp>
      <p:sp>
        <p:nvSpPr>
          <p:cNvPr id="302" name="Google Shape;302;p31"/>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3" name="Google Shape;303;p31"/>
          <p:cNvGraphicFramePr/>
          <p:nvPr/>
        </p:nvGraphicFramePr>
        <p:xfrm>
          <a:off x="581025" y="1317663"/>
          <a:ext cx="3000000" cy="3000000"/>
        </p:xfrm>
        <a:graphic>
          <a:graphicData uri="http://schemas.openxmlformats.org/drawingml/2006/table">
            <a:tbl>
              <a:tblPr>
                <a:noFill/>
                <a:tableStyleId>{E1214536-07AB-41E6-9DF0-08BF112605F4}</a:tableStyleId>
              </a:tblPr>
              <a:tblGrid>
                <a:gridCol w="422600"/>
                <a:gridCol w="2034775"/>
                <a:gridCol w="1695600"/>
                <a:gridCol w="4178225"/>
              </a:tblGrid>
              <a:tr h="285100">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Tweet ID</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Tweet or RT?</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Working URIM</a:t>
                      </a:r>
                      <a:endParaRPr b="1" sz="13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89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1329096639651471361</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Tweet authored by hi</a:t>
                      </a:r>
                      <a:r>
                        <a:rPr lang="en" sz="1100">
                          <a:latin typeface="Old Standard TT"/>
                          <a:ea typeface="Old Standard TT"/>
                          <a:cs typeface="Old Standard TT"/>
                          <a:sym typeface="Old Standard TT"/>
                        </a:rPr>
                        <a:t>m</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Old Standard TT"/>
                          <a:ea typeface="Old Standard TT"/>
                          <a:cs typeface="Old Standard TT"/>
                          <a:sym typeface="Old Standard TT"/>
                        </a:rPr>
                        <a:t>https://web.archive.org/web/20201118161849/https://twitter.com/realDonaldTrump/status/1329096639651471361</a:t>
                      </a:r>
                      <a:endParaRPr sz="1100">
                        <a:latin typeface="Old Standard TT"/>
                        <a:ea typeface="Old Standard TT"/>
                        <a:cs typeface="Old Standard TT"/>
                        <a:sym typeface="Old Standard TT"/>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89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2</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1335796393399775233</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Tweet authored by him</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Old Standard TT"/>
                          <a:ea typeface="Old Standard TT"/>
                          <a:cs typeface="Old Standard TT"/>
                          <a:sym typeface="Old Standard TT"/>
                        </a:rPr>
                        <a:t>https://web.archive.org/web/20201207040116/https://twitter.com/realdonaldtrump/status/1335796393399775233</a:t>
                      </a:r>
                      <a:endParaRPr sz="1100">
                        <a:latin typeface="Old Standard TT"/>
                        <a:ea typeface="Old Standard TT"/>
                        <a:cs typeface="Old Standard TT"/>
                        <a:sym typeface="Old Standard TT"/>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89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3</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1346900434540240897</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Tweet authored by him</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uFill>
                            <a:noFill/>
                          </a:uFill>
                          <a:latin typeface="Old Standard TT"/>
                          <a:ea typeface="Old Standard TT"/>
                          <a:cs typeface="Old Standard TT"/>
                          <a:sym typeface="Old Standard TT"/>
                          <a:hlinkClick r:id="rId3">
                            <a:extLst>
                              <a:ext uri="{A12FA001-AC4F-418D-AE19-62706E023703}">
                                <ahyp:hlinkClr val="tx"/>
                              </a:ext>
                            </a:extLst>
                          </a:hlinkClick>
                        </a:rPr>
                        <a:t>https://web.archive.org/web/20210106193102/https://twitter.com/realdonaldtrump/status/1346900434540240897</a:t>
                      </a:r>
                      <a:endParaRPr sz="1100">
                        <a:solidFill>
                          <a:schemeClr val="dk1"/>
                        </a:solidFill>
                        <a:latin typeface="Old Standard TT"/>
                        <a:ea typeface="Old Standard TT"/>
                        <a:cs typeface="Old Standard TT"/>
                        <a:sym typeface="Old Standard TT"/>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89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4</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1346928882595885058</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Tweet authored by him</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uFill>
                            <a:noFill/>
                          </a:uFill>
                          <a:latin typeface="Old Standard TT"/>
                          <a:ea typeface="Old Standard TT"/>
                          <a:cs typeface="Old Standard TT"/>
                          <a:sym typeface="Old Standard TT"/>
                          <a:hlinkClick r:id="rId4">
                            <a:extLst>
                              <a:ext uri="{A12FA001-AC4F-418D-AE19-62706E023703}">
                                <ahyp:hlinkClr val="tx"/>
                              </a:ext>
                            </a:extLst>
                          </a:hlinkClick>
                        </a:rPr>
                        <a:t>https://web.archive.org/web/20210106211739/https://twitter.com/realdonaldtrump/status/1346928882595885058</a:t>
                      </a:r>
                      <a:endParaRPr sz="1100">
                        <a:solidFill>
                          <a:schemeClr val="dk1"/>
                        </a:solidFill>
                        <a:latin typeface="Old Standard TT"/>
                        <a:ea typeface="Old Standard TT"/>
                        <a:cs typeface="Old Standard TT"/>
                        <a:sym typeface="Old Standard TT"/>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8925">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5</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1346954970910707712</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Tweet authored by him</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uFill>
                            <a:noFill/>
                          </a:uFill>
                          <a:latin typeface="Old Standard TT"/>
                          <a:ea typeface="Old Standard TT"/>
                          <a:cs typeface="Old Standard TT"/>
                          <a:sym typeface="Old Standard TT"/>
                          <a:hlinkClick r:id="rId5">
                            <a:extLst>
                              <a:ext uri="{A12FA001-AC4F-418D-AE19-62706E023703}">
                                <ahyp:hlinkClr val="tx"/>
                              </a:ext>
                            </a:extLst>
                          </a:hlinkClick>
                        </a:rPr>
                        <a:t>https://web.archive.org/web/20210106230114/https://twitter.com/realdonaldtrump/status/1346954970910707712</a:t>
                      </a:r>
                      <a:endParaRPr sz="1100">
                        <a:solidFill>
                          <a:schemeClr val="dk1"/>
                        </a:solidFill>
                        <a:latin typeface="Old Standard TT"/>
                        <a:ea typeface="Old Standard TT"/>
                        <a:cs typeface="Old Standard TT"/>
                        <a:sym typeface="Old Standard TT"/>
                      </a:endParaRPr>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40350">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6</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1329097597743722496</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RT @realDonaldTrump</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 </a:t>
                      </a:r>
                      <a:r>
                        <a:rPr lang="en" sz="1100">
                          <a:latin typeface="Old Standard TT"/>
                          <a:ea typeface="Old Standard TT"/>
                          <a:cs typeface="Old Standard TT"/>
                          <a:sym typeface="Old Standard TT"/>
                        </a:rPr>
                        <a:t>Original tweet deleted: </a:t>
                      </a:r>
                      <a:r>
                        <a:rPr lang="en" sz="1100">
                          <a:solidFill>
                            <a:schemeClr val="dk1"/>
                          </a:solidFill>
                          <a:latin typeface="Old Standard TT"/>
                          <a:ea typeface="Old Standard TT"/>
                          <a:cs typeface="Old Standard TT"/>
                          <a:sym typeface="Old Standard TT"/>
                        </a:rPr>
                        <a:t>1329096639651471361</a:t>
                      </a:r>
                      <a:endParaRPr sz="11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04" name="Google Shape;304;p31"/>
          <p:cNvSpPr/>
          <p:nvPr/>
        </p:nvSpPr>
        <p:spPr>
          <a:xfrm>
            <a:off x="1200150" y="1676400"/>
            <a:ext cx="1628700" cy="31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5200650" y="4105275"/>
            <a:ext cx="3228900" cy="31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0" y="9227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 sz="2800"/>
              <a:t>The 45th President of the United States of America’ personal Twitter account (</a:t>
            </a:r>
            <a:r>
              <a:rPr lang="en" sz="2800"/>
              <a:t>@realDonaldTrump)</a:t>
            </a:r>
            <a:endParaRPr/>
          </a:p>
        </p:txBody>
      </p:sp>
      <p:sp>
        <p:nvSpPr>
          <p:cNvPr id="71" name="Google Shape;71;p14"/>
          <p:cNvSpPr txBox="1"/>
          <p:nvPr>
            <p:ph idx="1" type="body"/>
          </p:nvPr>
        </p:nvSpPr>
        <p:spPr>
          <a:xfrm>
            <a:off x="311700" y="943000"/>
            <a:ext cx="7222500" cy="38946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t/>
            </a:r>
            <a:endParaRPr sz="1365"/>
          </a:p>
          <a:p>
            <a:pPr indent="-308776" lvl="0" marL="457200" rtl="0" algn="l">
              <a:lnSpc>
                <a:spcPct val="115000"/>
              </a:lnSpc>
              <a:spcBef>
                <a:spcPts val="0"/>
              </a:spcBef>
              <a:spcAft>
                <a:spcPts val="0"/>
              </a:spcAft>
              <a:buSzPct val="100000"/>
              <a:buChar char="●"/>
            </a:pPr>
            <a:r>
              <a:rPr lang="en" sz="1365"/>
              <a:t>It was a popular on account on Twitter</a:t>
            </a:r>
            <a:endParaRPr sz="1365"/>
          </a:p>
          <a:p>
            <a:pPr indent="-308776" lvl="0" marL="457200" rtl="0" algn="l">
              <a:lnSpc>
                <a:spcPct val="115000"/>
              </a:lnSpc>
              <a:spcBef>
                <a:spcPts val="0"/>
              </a:spcBef>
              <a:spcAft>
                <a:spcPts val="0"/>
              </a:spcAft>
              <a:buSzPct val="100000"/>
              <a:buChar char="●"/>
            </a:pPr>
            <a:r>
              <a:rPr lang="en" sz="1365"/>
              <a:t>Banned on the 8th of January 2021 “due to the risk of further incitement of violence”[1]</a:t>
            </a:r>
            <a:endParaRPr sz="1365"/>
          </a:p>
          <a:p>
            <a:pPr indent="-308776" lvl="0" marL="457200" rtl="0" algn="l">
              <a:lnSpc>
                <a:spcPct val="115000"/>
              </a:lnSpc>
              <a:spcBef>
                <a:spcPts val="0"/>
              </a:spcBef>
              <a:spcAft>
                <a:spcPts val="0"/>
              </a:spcAft>
              <a:buSzPct val="100000"/>
              <a:buChar char="●"/>
            </a:pPr>
            <a:r>
              <a:rPr lang="en" sz="1365"/>
              <a:t>On Nov 2022, he announced his candidacy for the Republican nomination in the 2024 presidential election.</a:t>
            </a:r>
            <a:endParaRPr sz="1365"/>
          </a:p>
          <a:p>
            <a:pPr indent="-308776" lvl="0" marL="457200" rtl="0" algn="l">
              <a:lnSpc>
                <a:spcPct val="115000"/>
              </a:lnSpc>
              <a:spcBef>
                <a:spcPts val="0"/>
              </a:spcBef>
              <a:spcAft>
                <a:spcPts val="0"/>
              </a:spcAft>
              <a:buSzPct val="100000"/>
              <a:buChar char="●"/>
            </a:pPr>
            <a:r>
              <a:rPr lang="en" sz="1365"/>
              <a:t>Stats</a:t>
            </a:r>
            <a:endParaRPr sz="1365"/>
          </a:p>
          <a:p>
            <a:pPr indent="-308776" lvl="0" marL="914400" rtl="0" algn="l">
              <a:lnSpc>
                <a:spcPct val="115000"/>
              </a:lnSpc>
              <a:spcBef>
                <a:spcPts val="0"/>
              </a:spcBef>
              <a:spcAft>
                <a:spcPts val="0"/>
              </a:spcAft>
              <a:buSzPct val="100000"/>
              <a:buChar char="●"/>
            </a:pPr>
            <a:r>
              <a:rPr lang="en" sz="1365"/>
              <a:t>59,553 Tweets and Retweets (</a:t>
            </a:r>
            <a:r>
              <a:rPr lang="en" sz="995"/>
              <a:t>46,919 Tweets, 12,634 RTs)</a:t>
            </a:r>
            <a:endParaRPr sz="995"/>
          </a:p>
          <a:p>
            <a:pPr indent="-308776" lvl="0" marL="914400" rtl="0" algn="l">
              <a:lnSpc>
                <a:spcPct val="115000"/>
              </a:lnSpc>
              <a:spcBef>
                <a:spcPts val="0"/>
              </a:spcBef>
              <a:spcAft>
                <a:spcPts val="0"/>
              </a:spcAft>
              <a:buSzPct val="100000"/>
              <a:buChar char="●"/>
            </a:pPr>
            <a:r>
              <a:rPr lang="en" sz="1365"/>
              <a:t>87.8 M Followers </a:t>
            </a:r>
            <a:r>
              <a:rPr lang="en" sz="1200"/>
              <a:t>(49 Following)</a:t>
            </a:r>
            <a:endParaRPr sz="1200"/>
          </a:p>
          <a:p>
            <a:pPr indent="-308776" lvl="0" marL="914400" rtl="0" algn="l">
              <a:lnSpc>
                <a:spcPct val="115000"/>
              </a:lnSpc>
              <a:spcBef>
                <a:spcPts val="0"/>
              </a:spcBef>
              <a:spcAft>
                <a:spcPts val="0"/>
              </a:spcAft>
              <a:buSzPct val="100000"/>
              <a:buChar char="●"/>
            </a:pPr>
            <a:r>
              <a:rPr lang="en" sz="1365"/>
              <a:t>389,842,552 Retweets received</a:t>
            </a:r>
            <a:endParaRPr sz="1365"/>
          </a:p>
          <a:p>
            <a:pPr indent="-308776" lvl="0" marL="914400" rtl="0" algn="l">
              <a:lnSpc>
                <a:spcPct val="115000"/>
              </a:lnSpc>
              <a:spcBef>
                <a:spcPts val="0"/>
              </a:spcBef>
              <a:spcAft>
                <a:spcPts val="0"/>
              </a:spcAft>
              <a:buSzPct val="100000"/>
              <a:buChar char="●"/>
            </a:pPr>
            <a:r>
              <a:rPr lang="en" sz="1365"/>
              <a:t>1,659,180,779 Likes received</a:t>
            </a:r>
            <a:endParaRPr sz="1365"/>
          </a:p>
          <a:p>
            <a:pPr indent="-308776" lvl="0" marL="914400" rtl="0" algn="l">
              <a:lnSpc>
                <a:spcPct val="115000"/>
              </a:lnSpc>
              <a:spcBef>
                <a:spcPts val="0"/>
              </a:spcBef>
              <a:spcAft>
                <a:spcPts val="0"/>
              </a:spcAft>
              <a:buSzPct val="100000"/>
              <a:buChar char="●"/>
            </a:pPr>
            <a:r>
              <a:rPr lang="en" sz="1365"/>
              <a:t>Opened his Twitter account on </a:t>
            </a:r>
            <a:r>
              <a:rPr lang="en" sz="1365">
                <a:solidFill>
                  <a:srgbClr val="FF9900"/>
                </a:solidFill>
              </a:rPr>
              <a:t>March 18th 2009</a:t>
            </a:r>
            <a:endParaRPr sz="1365"/>
          </a:p>
          <a:p>
            <a:pPr indent="-308776" lvl="0" marL="914400" rtl="0" algn="l">
              <a:lnSpc>
                <a:spcPct val="115000"/>
              </a:lnSpc>
              <a:spcBef>
                <a:spcPts val="0"/>
              </a:spcBef>
              <a:spcAft>
                <a:spcPts val="0"/>
              </a:spcAft>
              <a:buSzPct val="100000"/>
              <a:buChar char="●"/>
            </a:pPr>
            <a:r>
              <a:rPr lang="en" sz="1365"/>
              <a:t>Sent his first Tweet on </a:t>
            </a:r>
            <a:r>
              <a:rPr lang="en" sz="1365">
                <a:solidFill>
                  <a:srgbClr val="FF9900"/>
                </a:solidFill>
              </a:rPr>
              <a:t>May 4th 2009</a:t>
            </a:r>
            <a:endParaRPr sz="1365"/>
          </a:p>
          <a:p>
            <a:pPr indent="-308776" lvl="0" marL="914400" rtl="0" algn="l">
              <a:lnSpc>
                <a:spcPct val="115000"/>
              </a:lnSpc>
              <a:spcBef>
                <a:spcPts val="0"/>
              </a:spcBef>
              <a:spcAft>
                <a:spcPts val="0"/>
              </a:spcAft>
              <a:buSzPct val="100000"/>
              <a:buChar char="●"/>
            </a:pPr>
            <a:r>
              <a:rPr lang="en" sz="1365"/>
              <a:t>Twitter for iPhone Favorite tool to tweet (17,260 tweets sent)</a:t>
            </a:r>
            <a:endParaRPr sz="1365"/>
          </a:p>
          <a:p>
            <a:pPr indent="-308776" lvl="0" marL="914400" rtl="0" algn="l">
              <a:lnSpc>
                <a:spcPct val="115000"/>
              </a:lnSpc>
              <a:spcBef>
                <a:spcPts val="0"/>
              </a:spcBef>
              <a:spcAft>
                <a:spcPts val="0"/>
              </a:spcAft>
              <a:buSzPct val="100000"/>
              <a:buChar char="●"/>
            </a:pPr>
            <a:r>
              <a:rPr lang="en" sz="1365"/>
              <a:t>Most retweeted tweet (416,342 retweets): </a:t>
            </a:r>
            <a:r>
              <a:rPr lang="en" sz="1365"/>
              <a:t>“</a:t>
            </a:r>
            <a:r>
              <a:rPr lang="en" sz="1365">
                <a:solidFill>
                  <a:srgbClr val="3C78D8"/>
                </a:solidFill>
              </a:rPr>
              <a:t>Tonight, @FLOTUS and I tested positive for COVID-19. We will begin our quarantine and recovery process immediately. We will get through this TOGETHER!</a:t>
            </a:r>
            <a:r>
              <a:rPr lang="en" sz="1365"/>
              <a:t>” on </a:t>
            </a:r>
            <a:r>
              <a:rPr lang="en" sz="1365">
                <a:solidFill>
                  <a:srgbClr val="FF9900"/>
                </a:solidFill>
              </a:rPr>
              <a:t>October 11th 2020</a:t>
            </a:r>
            <a:endParaRPr sz="1365">
              <a:solidFill>
                <a:srgbClr val="FF9900"/>
              </a:solidFill>
            </a:endParaRPr>
          </a:p>
          <a:p>
            <a:pPr indent="-308776" lvl="0" marL="914400" rtl="0" algn="l">
              <a:lnSpc>
                <a:spcPct val="115000"/>
              </a:lnSpc>
              <a:spcBef>
                <a:spcPts val="0"/>
              </a:spcBef>
              <a:spcAft>
                <a:spcPts val="0"/>
              </a:spcAft>
              <a:buSzPct val="100000"/>
              <a:buChar char="●"/>
            </a:pPr>
            <a:r>
              <a:rPr lang="en" sz="1365"/>
              <a:t>Last tweet sent: </a:t>
            </a:r>
            <a:r>
              <a:rPr lang="en" sz="1365"/>
              <a:t>“</a:t>
            </a:r>
            <a:r>
              <a:rPr lang="en" sz="1365">
                <a:solidFill>
                  <a:srgbClr val="3C78D8"/>
                </a:solidFill>
              </a:rPr>
              <a:t>To all of those who have asked, I will not be going to the Inauguration on January 20th.</a:t>
            </a:r>
            <a:r>
              <a:rPr lang="en" sz="1365"/>
              <a:t>” on </a:t>
            </a:r>
            <a:r>
              <a:rPr lang="en" sz="1365">
                <a:solidFill>
                  <a:srgbClr val="FF9900"/>
                </a:solidFill>
              </a:rPr>
              <a:t>January, 8th 2021</a:t>
            </a:r>
            <a:endParaRPr sz="1365">
              <a:solidFill>
                <a:srgbClr val="FF9900"/>
              </a:solidFill>
            </a:endParaRPr>
          </a:p>
        </p:txBody>
      </p:sp>
      <p:sp>
        <p:nvSpPr>
          <p:cNvPr id="72" name="Google Shape;72;p14"/>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4"/>
          <p:cNvSpPr txBox="1"/>
          <p:nvPr/>
        </p:nvSpPr>
        <p:spPr>
          <a:xfrm>
            <a:off x="4316100" y="4639425"/>
            <a:ext cx="45162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1"/>
                </a:solidFill>
                <a:latin typeface="Old Standard TT"/>
                <a:ea typeface="Old Standard TT"/>
                <a:cs typeface="Old Standard TT"/>
                <a:sym typeface="Old Standard TT"/>
                <a:hlinkClick r:id="rId3">
                  <a:extLst>
                    <a:ext uri="{A12FA001-AC4F-418D-AE19-62706E023703}">
                      <ahyp:hlinkClr val="tx"/>
                    </a:ext>
                  </a:extLst>
                </a:hlinkClick>
              </a:rPr>
              <a:t>https://www.tweetbinder.com/blog/trump-twitter/</a:t>
            </a:r>
            <a:endParaRPr sz="800">
              <a:solidFill>
                <a:schemeClr val="dk1"/>
              </a:solidFill>
              <a:latin typeface="Old Standard TT"/>
              <a:ea typeface="Old Standard TT"/>
              <a:cs typeface="Old Standard TT"/>
              <a:sym typeface="Old Standard TT"/>
            </a:endParaRPr>
          </a:p>
        </p:txBody>
      </p:sp>
      <p:pic>
        <p:nvPicPr>
          <p:cNvPr id="74" name="Google Shape;74;p14"/>
          <p:cNvPicPr preferRelativeResize="0"/>
          <p:nvPr/>
        </p:nvPicPr>
        <p:blipFill>
          <a:blip r:embed="rId4">
            <a:alphaModFix/>
          </a:blip>
          <a:stretch>
            <a:fillRect/>
          </a:stretch>
        </p:blipFill>
        <p:spPr>
          <a:xfrm>
            <a:off x="7534276" y="1171600"/>
            <a:ext cx="1151325" cy="1358674"/>
          </a:xfrm>
          <a:prstGeom prst="rect">
            <a:avLst/>
          </a:prstGeom>
          <a:noFill/>
          <a:ln>
            <a:noFill/>
          </a:ln>
        </p:spPr>
      </p:pic>
      <p:sp>
        <p:nvSpPr>
          <p:cNvPr id="75" name="Google Shape;75;p14"/>
          <p:cNvSpPr txBox="1"/>
          <p:nvPr/>
        </p:nvSpPr>
        <p:spPr>
          <a:xfrm>
            <a:off x="7564388" y="2487800"/>
            <a:ext cx="10911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4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https://bookstore.gpo.gov/sites/default/files/styles/product_page_image/public/covers/potus2_0.jpg?itok=jEIslQZ1</a:t>
            </a:r>
            <a:endParaRPr sz="400" u="sng">
              <a:solidFill>
                <a:schemeClr val="dk1"/>
              </a:solidFill>
              <a:latin typeface="Old Standard TT"/>
              <a:ea typeface="Old Standard TT"/>
              <a:cs typeface="Old Standard TT"/>
              <a:sym typeface="Old Standard TT"/>
            </a:endParaRPr>
          </a:p>
        </p:txBody>
      </p:sp>
      <p:sp>
        <p:nvSpPr>
          <p:cNvPr id="76" name="Google Shape;76;p14"/>
          <p:cNvSpPr txBox="1"/>
          <p:nvPr/>
        </p:nvSpPr>
        <p:spPr>
          <a:xfrm>
            <a:off x="4398625" y="4529925"/>
            <a:ext cx="45162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solidFill>
                  <a:schemeClr val="dk1"/>
                </a:solidFill>
                <a:latin typeface="Old Standard TT"/>
                <a:ea typeface="Old Standard TT"/>
                <a:cs typeface="Old Standard TT"/>
                <a:sym typeface="Old Standard TT"/>
              </a:rPr>
              <a:t>[1] </a:t>
            </a:r>
            <a:r>
              <a:rPr lang="en" sz="8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https://blog.twitter.com/en_us/topics/company/2020/suspension</a:t>
            </a:r>
            <a:endParaRPr sz="800">
              <a:solidFill>
                <a:schemeClr val="dk1"/>
              </a:solidFill>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Screenshots of the Deleted Tweets</a:t>
            </a:r>
            <a:endParaRPr/>
          </a:p>
        </p:txBody>
      </p:sp>
      <p:sp>
        <p:nvSpPr>
          <p:cNvPr id="311" name="Google Shape;311;p32"/>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2" name="Google Shape;312;p32">
            <a:hlinkClick r:id="rId3"/>
          </p:cNvPr>
          <p:cNvPicPr preferRelativeResize="0"/>
          <p:nvPr/>
        </p:nvPicPr>
        <p:blipFill>
          <a:blip r:embed="rId4">
            <a:alphaModFix/>
          </a:blip>
          <a:stretch>
            <a:fillRect/>
          </a:stretch>
        </p:blipFill>
        <p:spPr>
          <a:xfrm>
            <a:off x="468477" y="2467620"/>
            <a:ext cx="2267364" cy="2075008"/>
          </a:xfrm>
          <a:prstGeom prst="rect">
            <a:avLst/>
          </a:prstGeom>
          <a:noFill/>
          <a:ln cap="flat" cmpd="sng" w="9525">
            <a:solidFill>
              <a:schemeClr val="dk1"/>
            </a:solidFill>
            <a:prstDash val="solid"/>
            <a:round/>
            <a:headEnd len="sm" w="sm" type="none"/>
            <a:tailEnd len="sm" w="sm" type="none"/>
          </a:ln>
        </p:spPr>
      </p:pic>
      <p:pic>
        <p:nvPicPr>
          <p:cNvPr id="313" name="Google Shape;313;p32">
            <a:hlinkClick r:id="rId5"/>
          </p:cNvPr>
          <p:cNvPicPr preferRelativeResize="0"/>
          <p:nvPr/>
        </p:nvPicPr>
        <p:blipFill>
          <a:blip r:embed="rId6">
            <a:alphaModFix/>
          </a:blip>
          <a:stretch>
            <a:fillRect/>
          </a:stretch>
        </p:blipFill>
        <p:spPr>
          <a:xfrm>
            <a:off x="404975" y="757164"/>
            <a:ext cx="2886182" cy="1352444"/>
          </a:xfrm>
          <a:prstGeom prst="rect">
            <a:avLst/>
          </a:prstGeom>
          <a:noFill/>
          <a:ln cap="flat" cmpd="sng" w="9525">
            <a:solidFill>
              <a:schemeClr val="dk1"/>
            </a:solidFill>
            <a:prstDash val="solid"/>
            <a:round/>
            <a:headEnd len="sm" w="sm" type="none"/>
            <a:tailEnd len="sm" w="sm" type="none"/>
          </a:ln>
        </p:spPr>
      </p:pic>
      <p:pic>
        <p:nvPicPr>
          <p:cNvPr id="314" name="Google Shape;314;p32">
            <a:hlinkClick r:id="rId7"/>
          </p:cNvPr>
          <p:cNvPicPr preferRelativeResize="0"/>
          <p:nvPr/>
        </p:nvPicPr>
        <p:blipFill rotWithShape="1">
          <a:blip r:embed="rId8">
            <a:alphaModFix/>
          </a:blip>
          <a:srcRect b="3799" l="0" r="0" t="0"/>
          <a:stretch/>
        </p:blipFill>
        <p:spPr>
          <a:xfrm>
            <a:off x="6327156" y="753425"/>
            <a:ext cx="2411627" cy="1714195"/>
          </a:xfrm>
          <a:prstGeom prst="rect">
            <a:avLst/>
          </a:prstGeom>
          <a:noFill/>
          <a:ln cap="flat" cmpd="sng" w="19050">
            <a:solidFill>
              <a:srgbClr val="FF0000"/>
            </a:solidFill>
            <a:prstDash val="solid"/>
            <a:round/>
            <a:headEnd len="sm" w="sm" type="none"/>
            <a:tailEnd len="sm" w="sm" type="none"/>
          </a:ln>
        </p:spPr>
      </p:pic>
      <p:pic>
        <p:nvPicPr>
          <p:cNvPr id="315" name="Google Shape;315;p32">
            <a:hlinkClick r:id="rId9"/>
          </p:cNvPr>
          <p:cNvPicPr preferRelativeResize="0"/>
          <p:nvPr/>
        </p:nvPicPr>
        <p:blipFill>
          <a:blip r:embed="rId10">
            <a:alphaModFix/>
          </a:blip>
          <a:stretch>
            <a:fillRect/>
          </a:stretch>
        </p:blipFill>
        <p:spPr>
          <a:xfrm>
            <a:off x="3115669" y="2478066"/>
            <a:ext cx="2411628" cy="2045978"/>
          </a:xfrm>
          <a:prstGeom prst="rect">
            <a:avLst/>
          </a:prstGeom>
          <a:noFill/>
          <a:ln cap="flat" cmpd="sng" w="19050">
            <a:solidFill>
              <a:srgbClr val="FF0000"/>
            </a:solidFill>
            <a:prstDash val="solid"/>
            <a:round/>
            <a:headEnd len="sm" w="sm" type="none"/>
            <a:tailEnd len="sm" w="sm" type="none"/>
          </a:ln>
        </p:spPr>
      </p:pic>
      <p:pic>
        <p:nvPicPr>
          <p:cNvPr id="316" name="Google Shape;316;p32">
            <a:hlinkClick r:id="rId11"/>
          </p:cNvPr>
          <p:cNvPicPr preferRelativeResize="0"/>
          <p:nvPr/>
        </p:nvPicPr>
        <p:blipFill>
          <a:blip r:embed="rId12">
            <a:alphaModFix/>
          </a:blip>
          <a:stretch>
            <a:fillRect/>
          </a:stretch>
        </p:blipFill>
        <p:spPr>
          <a:xfrm>
            <a:off x="5906963" y="2868093"/>
            <a:ext cx="2831867" cy="1781961"/>
          </a:xfrm>
          <a:prstGeom prst="rect">
            <a:avLst/>
          </a:prstGeom>
          <a:noFill/>
          <a:ln cap="flat" cmpd="sng" w="19050">
            <a:solidFill>
              <a:srgbClr val="FF0000"/>
            </a:solidFill>
            <a:prstDash val="solid"/>
            <a:round/>
            <a:headEnd len="sm" w="sm" type="none"/>
            <a:tailEnd len="sm" w="sm" type="none"/>
          </a:ln>
        </p:spPr>
      </p:pic>
      <p:sp>
        <p:nvSpPr>
          <p:cNvPr id="317" name="Google Shape;317;p32"/>
          <p:cNvSpPr txBox="1"/>
          <p:nvPr/>
        </p:nvSpPr>
        <p:spPr>
          <a:xfrm>
            <a:off x="417246" y="4481700"/>
            <a:ext cx="2318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https://web.archive.org/web/20201118161849/https://twitter.com/realDonaldTrump/status/1329096639651471361</a:t>
            </a:r>
            <a:endParaRPr sz="600">
              <a:latin typeface="Old Standard TT"/>
              <a:ea typeface="Old Standard TT"/>
              <a:cs typeface="Old Standard TT"/>
              <a:sym typeface="Old Standard TT"/>
            </a:endParaRPr>
          </a:p>
        </p:txBody>
      </p:sp>
      <p:sp>
        <p:nvSpPr>
          <p:cNvPr id="318" name="Google Shape;318;p32"/>
          <p:cNvSpPr txBox="1"/>
          <p:nvPr/>
        </p:nvSpPr>
        <p:spPr>
          <a:xfrm>
            <a:off x="404975" y="2037982"/>
            <a:ext cx="2811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https://web.archive.org/web/20201207040116/https://twitter.com/realdonaldtrump/status/1335796393399775233</a:t>
            </a:r>
            <a:endParaRPr sz="600">
              <a:latin typeface="Old Standard TT"/>
              <a:ea typeface="Old Standard TT"/>
              <a:cs typeface="Old Standard TT"/>
              <a:sym typeface="Old Standard TT"/>
            </a:endParaRPr>
          </a:p>
        </p:txBody>
      </p:sp>
      <p:sp>
        <p:nvSpPr>
          <p:cNvPr id="319" name="Google Shape;319;p32"/>
          <p:cNvSpPr txBox="1"/>
          <p:nvPr/>
        </p:nvSpPr>
        <p:spPr>
          <a:xfrm>
            <a:off x="6327059" y="2401862"/>
            <a:ext cx="2411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https://web.archive.org/web/20210106193102/https://twitter.com/realdonaldtrump/status/1346900434540240897</a:t>
            </a:r>
            <a:endParaRPr sz="600">
              <a:latin typeface="Old Standard TT"/>
              <a:ea typeface="Old Standard TT"/>
              <a:cs typeface="Old Standard TT"/>
              <a:sym typeface="Old Standard TT"/>
            </a:endParaRPr>
          </a:p>
        </p:txBody>
      </p:sp>
      <p:sp>
        <p:nvSpPr>
          <p:cNvPr id="320" name="Google Shape;320;p32"/>
          <p:cNvSpPr txBox="1"/>
          <p:nvPr/>
        </p:nvSpPr>
        <p:spPr>
          <a:xfrm>
            <a:off x="5927723" y="4588460"/>
            <a:ext cx="2811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https://web.archive.org/web/20210106230114/https://twitter.com/realdonaldtrump/status/1346954970910707712</a:t>
            </a:r>
            <a:endParaRPr sz="600">
              <a:latin typeface="Old Standard TT"/>
              <a:ea typeface="Old Standard TT"/>
              <a:cs typeface="Old Standard TT"/>
              <a:sym typeface="Old Standard TT"/>
            </a:endParaRPr>
          </a:p>
        </p:txBody>
      </p:sp>
      <p:sp>
        <p:nvSpPr>
          <p:cNvPr id="321" name="Google Shape;321;p32"/>
          <p:cNvSpPr txBox="1"/>
          <p:nvPr/>
        </p:nvSpPr>
        <p:spPr>
          <a:xfrm>
            <a:off x="3119881" y="4478158"/>
            <a:ext cx="24117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https://web.archive.org/web/20210106211739/https://twitter.com/realdonaldtrump/status/1346928882595885058</a:t>
            </a:r>
            <a:endParaRPr sz="600">
              <a:latin typeface="Old Standard TT"/>
              <a:ea typeface="Old Standard TT"/>
              <a:cs typeface="Old Standard TT"/>
              <a:sym typeface="Old Standard TT"/>
            </a:endParaRPr>
          </a:p>
        </p:txBody>
      </p:sp>
      <p:sp>
        <p:nvSpPr>
          <p:cNvPr id="322" name="Google Shape;322;p32"/>
          <p:cNvSpPr txBox="1"/>
          <p:nvPr/>
        </p:nvSpPr>
        <p:spPr>
          <a:xfrm>
            <a:off x="3576721" y="776913"/>
            <a:ext cx="20655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FF0000"/>
                </a:solidFill>
                <a:latin typeface="Old Standard TT"/>
                <a:ea typeface="Old Standard TT"/>
                <a:cs typeface="Old Standard TT"/>
                <a:sym typeface="Old Standard TT"/>
              </a:rPr>
              <a:t>Tweeted on January 6th 2021</a:t>
            </a:r>
            <a:endParaRPr sz="1800">
              <a:solidFill>
                <a:srgbClr val="FF0000"/>
              </a:solidFill>
              <a:latin typeface="Old Standard TT"/>
              <a:ea typeface="Old Standard TT"/>
              <a:cs typeface="Old Standard TT"/>
              <a:sym typeface="Old Standard TT"/>
            </a:endParaRPr>
          </a:p>
        </p:txBody>
      </p:sp>
      <p:cxnSp>
        <p:nvCxnSpPr>
          <p:cNvPr id="323" name="Google Shape;323;p32"/>
          <p:cNvCxnSpPr>
            <a:stCxn id="322" idx="2"/>
            <a:endCxn id="314" idx="1"/>
          </p:cNvCxnSpPr>
          <p:nvPr/>
        </p:nvCxnSpPr>
        <p:spPr>
          <a:xfrm>
            <a:off x="4609471" y="1515813"/>
            <a:ext cx="1717800" cy="94800"/>
          </a:xfrm>
          <a:prstGeom prst="straightConnector1">
            <a:avLst/>
          </a:prstGeom>
          <a:noFill/>
          <a:ln cap="flat" cmpd="sng" w="19050">
            <a:solidFill>
              <a:srgbClr val="FF0000"/>
            </a:solidFill>
            <a:prstDash val="solid"/>
            <a:round/>
            <a:headEnd len="med" w="med" type="none"/>
            <a:tailEnd len="med" w="med" type="triangle"/>
          </a:ln>
        </p:spPr>
      </p:cxnSp>
      <p:cxnSp>
        <p:nvCxnSpPr>
          <p:cNvPr id="324" name="Google Shape;324;p32"/>
          <p:cNvCxnSpPr/>
          <p:nvPr/>
        </p:nvCxnSpPr>
        <p:spPr>
          <a:xfrm>
            <a:off x="4619625" y="1533525"/>
            <a:ext cx="1695600" cy="1323900"/>
          </a:xfrm>
          <a:prstGeom prst="straightConnector1">
            <a:avLst/>
          </a:prstGeom>
          <a:noFill/>
          <a:ln cap="flat" cmpd="sng" w="19050">
            <a:solidFill>
              <a:srgbClr val="FF0000"/>
            </a:solidFill>
            <a:prstDash val="solid"/>
            <a:round/>
            <a:headEnd len="med" w="med" type="none"/>
            <a:tailEnd len="med" w="med" type="triangle"/>
          </a:ln>
        </p:spPr>
      </p:cxnSp>
      <p:cxnSp>
        <p:nvCxnSpPr>
          <p:cNvPr id="325" name="Google Shape;325;p32"/>
          <p:cNvCxnSpPr>
            <a:stCxn id="322" idx="2"/>
            <a:endCxn id="315" idx="0"/>
          </p:cNvCxnSpPr>
          <p:nvPr/>
        </p:nvCxnSpPr>
        <p:spPr>
          <a:xfrm flipH="1">
            <a:off x="4321471" y="1515813"/>
            <a:ext cx="288000" cy="9624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Content-Length Can Be Used to Distinguish Between </a:t>
            </a:r>
            <a:endParaRPr/>
          </a:p>
          <a:p>
            <a:pPr indent="0" lvl="0" marL="0" rtl="0" algn="ctr">
              <a:spcBef>
                <a:spcPts val="0"/>
              </a:spcBef>
              <a:spcAft>
                <a:spcPts val="0"/>
              </a:spcAft>
              <a:buNone/>
            </a:pPr>
            <a:r>
              <a:rPr lang="en"/>
              <a:t>Old UI and New UI Mementos</a:t>
            </a:r>
            <a:endParaRPr/>
          </a:p>
        </p:txBody>
      </p:sp>
      <p:sp>
        <p:nvSpPr>
          <p:cNvPr id="331" name="Google Shape;331;p33"/>
          <p:cNvSpPr txBox="1"/>
          <p:nvPr>
            <p:ph idx="1" type="body"/>
          </p:nvPr>
        </p:nvSpPr>
        <p:spPr>
          <a:xfrm>
            <a:off x="659100" y="1239925"/>
            <a:ext cx="8088900" cy="339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40"/>
              <a:buNone/>
            </a:pPr>
            <a:r>
              <a:rPr b="1" lang="en" sz="1420"/>
              <a:t>Old UI Memento: </a:t>
            </a:r>
            <a:endParaRPr b="1" sz="1420"/>
          </a:p>
          <a:p>
            <a:pPr indent="0" lvl="0" marL="0" rtl="0" algn="l">
              <a:lnSpc>
                <a:spcPct val="100000"/>
              </a:lnSpc>
              <a:spcBef>
                <a:spcPts val="0"/>
              </a:spcBef>
              <a:spcAft>
                <a:spcPts val="0"/>
              </a:spcAft>
              <a:buClr>
                <a:schemeClr val="dk1"/>
              </a:buClr>
              <a:buSzPts val="440"/>
              <a:buFont typeface="Arial"/>
              <a:buNone/>
            </a:pPr>
            <a:r>
              <a:rPr lang="en" sz="1220">
                <a:latin typeface="Courier New"/>
                <a:ea typeface="Courier New"/>
                <a:cs typeface="Courier New"/>
                <a:sym typeface="Courier New"/>
              </a:rPr>
              <a:t>$ curl -ILs https://web.archive.org/web/20210107034102/https://twitter.com/realDonaldTrump/status/1325594474110726150 | grep "content-length"</a:t>
            </a:r>
            <a:endParaRPr sz="12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440"/>
              <a:buFont typeface="Arial"/>
              <a:buNone/>
            </a:pPr>
            <a:r>
              <a:rPr lang="en" sz="1220">
                <a:latin typeface="Courier New"/>
                <a:ea typeface="Courier New"/>
                <a:cs typeface="Courier New"/>
                <a:sym typeface="Courier New"/>
              </a:rPr>
              <a:t>content-length: 475141</a:t>
            </a:r>
            <a:endParaRPr sz="12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440"/>
              <a:buFont typeface="Arial"/>
              <a:buNone/>
            </a:pPr>
            <a:r>
              <a:t/>
            </a:r>
            <a:endParaRPr sz="1220">
              <a:latin typeface="Courier New"/>
              <a:ea typeface="Courier New"/>
              <a:cs typeface="Courier New"/>
              <a:sym typeface="Courier New"/>
            </a:endParaRPr>
          </a:p>
          <a:p>
            <a:pPr indent="0" lvl="0" marL="0" rtl="0" algn="l">
              <a:lnSpc>
                <a:spcPct val="100000"/>
              </a:lnSpc>
              <a:spcBef>
                <a:spcPts val="0"/>
              </a:spcBef>
              <a:spcAft>
                <a:spcPts val="0"/>
              </a:spcAft>
              <a:buSzPts val="440"/>
              <a:buNone/>
            </a:pPr>
            <a:r>
              <a:t/>
            </a:r>
            <a:endParaRPr sz="1220">
              <a:latin typeface="Courier New"/>
              <a:ea typeface="Courier New"/>
              <a:cs typeface="Courier New"/>
              <a:sym typeface="Courier New"/>
            </a:endParaRPr>
          </a:p>
          <a:p>
            <a:pPr indent="0" lvl="0" marL="0" rtl="0" algn="l">
              <a:lnSpc>
                <a:spcPct val="100000"/>
              </a:lnSpc>
              <a:spcBef>
                <a:spcPts val="0"/>
              </a:spcBef>
              <a:spcAft>
                <a:spcPts val="0"/>
              </a:spcAft>
              <a:buSzPts val="440"/>
              <a:buNone/>
            </a:pPr>
            <a:r>
              <a:rPr b="1" lang="en" sz="1420"/>
              <a:t>New</a:t>
            </a:r>
            <a:r>
              <a:rPr b="1" lang="en" sz="1420"/>
              <a:t> UI Memento</a:t>
            </a:r>
            <a:r>
              <a:rPr b="1" lang="en" sz="1420"/>
              <a:t>: </a:t>
            </a:r>
            <a:endParaRPr sz="1420"/>
          </a:p>
          <a:p>
            <a:pPr indent="0" lvl="0" marL="0" rtl="0" algn="l">
              <a:lnSpc>
                <a:spcPct val="100000"/>
              </a:lnSpc>
              <a:spcBef>
                <a:spcPts val="0"/>
              </a:spcBef>
              <a:spcAft>
                <a:spcPts val="0"/>
              </a:spcAft>
              <a:buClr>
                <a:schemeClr val="dk1"/>
              </a:buClr>
              <a:buSzPts val="440"/>
              <a:buFont typeface="Arial"/>
              <a:buNone/>
            </a:pPr>
            <a:r>
              <a:rPr lang="en" sz="1220">
                <a:latin typeface="Courier New"/>
                <a:ea typeface="Courier New"/>
                <a:cs typeface="Courier New"/>
                <a:sym typeface="Courier New"/>
              </a:rPr>
              <a:t>$ curl -ILs https://web.archive.org/web/20210110213124/https://twitter.com/realDonaldTrump/status/1325594474110726150 | grep "content-length"</a:t>
            </a:r>
            <a:endParaRPr sz="12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440"/>
              <a:buFont typeface="Arial"/>
              <a:buNone/>
            </a:pPr>
            <a:r>
              <a:rPr lang="en" sz="1220">
                <a:latin typeface="Courier New"/>
                <a:ea typeface="Courier New"/>
                <a:cs typeface="Courier New"/>
                <a:sym typeface="Courier New"/>
              </a:rPr>
              <a:t>content-length: 62525</a:t>
            </a:r>
            <a:endParaRPr sz="122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440"/>
              <a:buFont typeface="Arial"/>
              <a:buNone/>
            </a:pPr>
            <a:r>
              <a:t/>
            </a:r>
            <a:endParaRPr sz="1220">
              <a:latin typeface="Courier New"/>
              <a:ea typeface="Courier New"/>
              <a:cs typeface="Courier New"/>
              <a:sym typeface="Courier New"/>
            </a:endParaRPr>
          </a:p>
          <a:p>
            <a:pPr indent="0" lvl="0" marL="0" rtl="0" algn="l">
              <a:lnSpc>
                <a:spcPct val="100000"/>
              </a:lnSpc>
              <a:spcBef>
                <a:spcPts val="0"/>
              </a:spcBef>
              <a:spcAft>
                <a:spcPts val="0"/>
              </a:spcAft>
              <a:buSzPts val="440"/>
              <a:buNone/>
            </a:pPr>
            <a:r>
              <a:t/>
            </a:r>
            <a:endParaRPr sz="1220">
              <a:latin typeface="Courier New"/>
              <a:ea typeface="Courier New"/>
              <a:cs typeface="Courier New"/>
              <a:sym typeface="Courier New"/>
            </a:endParaRPr>
          </a:p>
        </p:txBody>
      </p:sp>
      <p:sp>
        <p:nvSpPr>
          <p:cNvPr id="332" name="Google Shape;332;p33"/>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33"/>
          <p:cNvSpPr/>
          <p:nvPr/>
        </p:nvSpPr>
        <p:spPr>
          <a:xfrm>
            <a:off x="676350" y="3412650"/>
            <a:ext cx="2100900" cy="25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659100" y="2099000"/>
            <a:ext cx="2135400" cy="253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txBox="1"/>
          <p:nvPr/>
        </p:nvSpPr>
        <p:spPr>
          <a:xfrm>
            <a:off x="1657200" y="4017800"/>
            <a:ext cx="6070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CC0000"/>
                </a:solidFill>
                <a:latin typeface="Old Standard TT"/>
                <a:ea typeface="Old Standard TT"/>
                <a:cs typeface="Old Standard TT"/>
                <a:sym typeface="Old Standard TT"/>
              </a:rPr>
              <a:t>Content-Length Old UI &gt; New UI by at least an order of Magnitude</a:t>
            </a:r>
            <a:endParaRPr b="1" sz="1500">
              <a:solidFill>
                <a:srgbClr val="CC0000"/>
              </a:solidFill>
              <a:latin typeface="Old Standard TT"/>
              <a:ea typeface="Old Standard TT"/>
              <a:cs typeface="Old Standard TT"/>
              <a:sym typeface="Old Standard T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Checking MemGator for Mementos in Other Web Archives</a:t>
            </a:r>
            <a:endParaRPr/>
          </a:p>
        </p:txBody>
      </p:sp>
      <p:sp>
        <p:nvSpPr>
          <p:cNvPr id="341" name="Google Shape;341;p34"/>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42" name="Google Shape;342;p34"/>
          <p:cNvGraphicFramePr/>
          <p:nvPr/>
        </p:nvGraphicFramePr>
        <p:xfrm>
          <a:off x="1247750" y="1190625"/>
          <a:ext cx="3000000" cy="3000000"/>
        </p:xfrm>
        <a:graphic>
          <a:graphicData uri="http://schemas.openxmlformats.org/drawingml/2006/table">
            <a:tbl>
              <a:tblPr>
                <a:noFill/>
                <a:tableStyleId>{E1214536-07AB-41E6-9DF0-08BF112605F4}</a:tableStyleId>
              </a:tblPr>
              <a:tblGrid>
                <a:gridCol w="567675"/>
                <a:gridCol w="2029000"/>
                <a:gridCol w="1991575"/>
                <a:gridCol w="1035450"/>
                <a:gridCol w="1024800"/>
              </a:tblGrid>
              <a:tr h="284650">
                <a:tc row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Web Archive</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Domain</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URI-Ms</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84650">
                <a:tc vMerge="1"/>
                <a:tc vMerge="1"/>
                <a:tc vMerge="1"/>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2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Archive-It</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3">
                            <a:extLst>
                              <a:ext uri="{A12FA001-AC4F-418D-AE19-62706E023703}">
                                <ahyp:hlinkClr val="tx"/>
                              </a:ext>
                            </a:extLst>
                          </a:hlinkClick>
                        </a:rPr>
                        <a:t>wayback.archive-it.org</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1251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153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archive.today</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archive.md</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979</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Icelandic Web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wayback.vefsafn.is</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4</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Internet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web.archive.org</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17915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5409</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Library of Congress</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7">
                            <a:extLst>
                              <a:ext uri="{A12FA001-AC4F-418D-AE19-62706E023703}">
                                <ahyp:hlinkClr val="tx"/>
                              </a:ext>
                            </a:extLst>
                          </a:hlinkClick>
                        </a:rPr>
                        <a:t>webarchive.loc.gov</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886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702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solidFill>
                            <a:schemeClr val="dk1"/>
                          </a:solidFill>
                          <a:uFill>
                            <a:noFill/>
                          </a:uFill>
                          <a:latin typeface="Old Standard TT"/>
                          <a:ea typeface="Old Standard TT"/>
                          <a:cs typeface="Old Standard TT"/>
                          <a:sym typeface="Old Standard TT"/>
                          <a:hlinkClick r:id="rId8">
                            <a:extLst>
                              <a:ext uri="{A12FA001-AC4F-418D-AE19-62706E023703}">
                                <ahyp:hlinkClr val="tx"/>
                              </a:ext>
                            </a:extLst>
                          </a:hlinkClick>
                        </a:rPr>
                        <a:t>Perma.cc</a:t>
                      </a:r>
                      <a:endParaRPr sz="1200">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9">
                            <a:extLst>
                              <a:ext uri="{A12FA001-AC4F-418D-AE19-62706E023703}">
                                <ahyp:hlinkClr val="tx"/>
                              </a:ext>
                            </a:extLst>
                          </a:hlinkClick>
                        </a:rPr>
                        <a:t>perma.cc</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Portuguese Web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10">
                            <a:extLst>
                              <a:ext uri="{A12FA001-AC4F-418D-AE19-62706E023703}">
                                <ahyp:hlinkClr val="tx"/>
                              </a:ext>
                            </a:extLst>
                          </a:hlinkClick>
                        </a:rPr>
                        <a:t>arquivo.pt</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8</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Stanford Web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11">
                            <a:extLst>
                              <a:ext uri="{A12FA001-AC4F-418D-AE19-62706E023703}">
                                <ahyp:hlinkClr val="tx"/>
                              </a:ext>
                            </a:extLst>
                          </a:hlinkClick>
                        </a:rPr>
                        <a:t>swap.stanford.edu</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4125">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9</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200">
                          <a:latin typeface="Old Standard TT"/>
                          <a:ea typeface="Old Standard TT"/>
                          <a:cs typeface="Old Standard TT"/>
                          <a:sym typeface="Old Standard TT"/>
                        </a:rPr>
                        <a:t>UK Web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u="sng">
                          <a:solidFill>
                            <a:schemeClr val="dk1"/>
                          </a:solidFill>
                          <a:latin typeface="Old Standard TT"/>
                          <a:ea typeface="Old Standard TT"/>
                          <a:cs typeface="Old Standard TT"/>
                          <a:sym typeface="Old Standard TT"/>
                          <a:hlinkClick r:id="rId12">
                            <a:extLst>
                              <a:ext uri="{A12FA001-AC4F-418D-AE19-62706E023703}">
                                <ahyp:hlinkClr val="tx"/>
                              </a:ext>
                            </a:extLst>
                          </a:hlinkClick>
                        </a:rPr>
                        <a:t>webarchive.org.uk</a:t>
                      </a:r>
                      <a:endParaRPr sz="1200" u="sng">
                        <a:solidFill>
                          <a:schemeClr val="dk1"/>
                        </a:solidFill>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43" name="Google Shape;343;p34"/>
          <p:cNvSpPr/>
          <p:nvPr/>
        </p:nvSpPr>
        <p:spPr>
          <a:xfrm>
            <a:off x="1200150" y="2562225"/>
            <a:ext cx="6734100" cy="35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Breakdown of Mementos Based on Three Phases:</a:t>
            </a:r>
            <a:endParaRPr/>
          </a:p>
          <a:p>
            <a:pPr indent="0" lvl="0" marL="0" rtl="0" algn="ctr">
              <a:spcBef>
                <a:spcPts val="0"/>
              </a:spcBef>
              <a:spcAft>
                <a:spcPts val="0"/>
              </a:spcAft>
              <a:buNone/>
            </a:pPr>
            <a:r>
              <a:rPr lang="en"/>
              <a:t>Active, Suspended, Reinstated</a:t>
            </a:r>
            <a:endParaRPr/>
          </a:p>
        </p:txBody>
      </p:sp>
      <p:sp>
        <p:nvSpPr>
          <p:cNvPr id="349" name="Google Shape;349;p35"/>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50" name="Google Shape;350;p35"/>
          <p:cNvGraphicFramePr/>
          <p:nvPr/>
        </p:nvGraphicFramePr>
        <p:xfrm>
          <a:off x="661988" y="1352550"/>
          <a:ext cx="3000000" cy="3000000"/>
        </p:xfrm>
        <a:graphic>
          <a:graphicData uri="http://schemas.openxmlformats.org/drawingml/2006/table">
            <a:tbl>
              <a:tblPr>
                <a:noFill/>
                <a:tableStyleId>{E1214536-07AB-41E6-9DF0-08BF112605F4}</a:tableStyleId>
              </a:tblPr>
              <a:tblGrid>
                <a:gridCol w="2105025"/>
                <a:gridCol w="952500"/>
                <a:gridCol w="952500"/>
                <a:gridCol w="952500"/>
                <a:gridCol w="952500"/>
                <a:gridCol w="952500"/>
                <a:gridCol w="952500"/>
              </a:tblGrid>
              <a:tr h="200025">
                <a:tc rowSpan="3">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Web Archive</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6">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URI-Ms</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c hMerge="1"/>
                <a:tc hMerge="1"/>
              </a:tr>
              <a:tr h="200025">
                <a:tc v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Active</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before</a:t>
                      </a:r>
                      <a:r>
                        <a:rPr b="1" lang="en" sz="1100">
                          <a:latin typeface="Old Standard TT"/>
                          <a:ea typeface="Old Standard TT"/>
                          <a:cs typeface="Old Standard TT"/>
                          <a:sym typeface="Old Standard TT"/>
                        </a:rPr>
                        <a:t> 01/08/2020</a:t>
                      </a:r>
                      <a:endParaRPr b="1"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Suspended</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01/09/2020 - 11/18/2022</a:t>
                      </a:r>
                      <a:endParaRPr b="1"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Reinstated</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after </a:t>
                      </a:r>
                      <a:r>
                        <a:rPr b="1" lang="en" sz="1100">
                          <a:latin typeface="Old Standard TT"/>
                          <a:ea typeface="Old Standard TT"/>
                          <a:cs typeface="Old Standard TT"/>
                          <a:sym typeface="Old Standard TT"/>
                        </a:rPr>
                        <a:t>11/19/2020</a:t>
                      </a:r>
                      <a:r>
                        <a:rPr b="1" lang="en" sz="1200">
                          <a:latin typeface="Old Standard TT"/>
                          <a:ea typeface="Old Standard TT"/>
                          <a:cs typeface="Old Standard TT"/>
                          <a:sym typeface="Old Standard TT"/>
                        </a:rPr>
                        <a:t> </a:t>
                      </a:r>
                      <a:endParaRPr b="1"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r h="200025">
                <a:tc vMerge="1"/>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Archive-It</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1033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213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98</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archive.today</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966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Icelandic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Internet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12926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2525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4927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2771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113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Library of Congress</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646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388</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240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314</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solidFill>
                            <a:schemeClr val="dk1"/>
                          </a:solidFill>
                          <a:uFill>
                            <a:noFill/>
                          </a:uFill>
                          <a:latin typeface="Old Standard TT"/>
                          <a:ea typeface="Old Standard TT"/>
                          <a:cs typeface="Old Standard TT"/>
                          <a:sym typeface="Old Standard TT"/>
                          <a:hlinkClick r:id="rId3">
                            <a:extLst>
                              <a:ext uri="{A12FA001-AC4F-418D-AE19-62706E023703}">
                                <ahyp:hlinkClr val="tx"/>
                              </a:ext>
                            </a:extLst>
                          </a:hlinkClick>
                        </a:rPr>
                        <a:t>Perma.cc</a:t>
                      </a:r>
                      <a:endParaRPr sz="1200">
                        <a:solidFill>
                          <a:schemeClr val="dk1"/>
                        </a:solidFill>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29</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Portuguese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Stanford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UK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51" name="Google Shape;351;p35"/>
          <p:cNvSpPr/>
          <p:nvPr/>
        </p:nvSpPr>
        <p:spPr>
          <a:xfrm>
            <a:off x="560600" y="3162300"/>
            <a:ext cx="8002500" cy="24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Moving the Focus to the New UI and Labels</a:t>
            </a:r>
            <a:endParaRPr/>
          </a:p>
        </p:txBody>
      </p:sp>
      <p:sp>
        <p:nvSpPr>
          <p:cNvPr id="357" name="Google Shape;357;p36"/>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58" name="Google Shape;358;p36"/>
          <p:cNvGraphicFramePr/>
          <p:nvPr/>
        </p:nvGraphicFramePr>
        <p:xfrm>
          <a:off x="661988" y="1200150"/>
          <a:ext cx="3000000" cy="3000000"/>
        </p:xfrm>
        <a:graphic>
          <a:graphicData uri="http://schemas.openxmlformats.org/drawingml/2006/table">
            <a:tbl>
              <a:tblPr>
                <a:noFill/>
                <a:tableStyleId>{E1214536-07AB-41E6-9DF0-08BF112605F4}</a:tableStyleId>
              </a:tblPr>
              <a:tblGrid>
                <a:gridCol w="2105025"/>
                <a:gridCol w="952500"/>
                <a:gridCol w="952500"/>
                <a:gridCol w="952500"/>
                <a:gridCol w="952500"/>
                <a:gridCol w="952500"/>
                <a:gridCol w="952500"/>
              </a:tblGrid>
              <a:tr h="200025">
                <a:tc rowSpan="3">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Web Archive</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6">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URI-Ms</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c hMerge="1"/>
                <a:tc hMerge="1"/>
                <a:tc hMerge="1"/>
              </a:tr>
              <a:tr h="200025">
                <a:tc v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Active</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before 01/08/2020</a:t>
                      </a:r>
                      <a:endParaRPr b="1"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Suspended</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01/09/2020 - 11/18/2022</a:t>
                      </a:r>
                      <a:endParaRPr b="1"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gridSpan="2">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Reinstated</a:t>
                      </a:r>
                      <a:endParaRPr b="1">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100">
                          <a:latin typeface="Old Standard TT"/>
                          <a:ea typeface="Old Standard TT"/>
                          <a:cs typeface="Old Standard TT"/>
                          <a:sym typeface="Old Standard TT"/>
                        </a:rPr>
                        <a:t>after 11/19/2020</a:t>
                      </a:r>
                      <a:r>
                        <a:rPr b="1" lang="en" sz="1200">
                          <a:latin typeface="Old Standard TT"/>
                          <a:ea typeface="Old Standard TT"/>
                          <a:cs typeface="Old Standard TT"/>
                          <a:sym typeface="Old Standard TT"/>
                        </a:rPr>
                        <a:t> </a:t>
                      </a:r>
                      <a:endParaRPr b="1"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r>
              <a:tr h="200025">
                <a:tc vMerge="1"/>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Old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latin typeface="Old Standard TT"/>
                          <a:ea typeface="Old Standard TT"/>
                          <a:cs typeface="Old Standard TT"/>
                          <a:sym typeface="Old Standard TT"/>
                        </a:rPr>
                        <a:t>New UI</a:t>
                      </a:r>
                      <a:endParaRPr b="1">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Archive-It</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1033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213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98</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archive.today</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966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Icelandic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Internet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12926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2525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4927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2771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113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Library of Congress</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646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388</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240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314</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solidFill>
                            <a:schemeClr val="dk1"/>
                          </a:solidFill>
                          <a:uFill>
                            <a:noFill/>
                          </a:uFill>
                          <a:latin typeface="Old Standard TT"/>
                          <a:ea typeface="Old Standard TT"/>
                          <a:cs typeface="Old Standard TT"/>
                          <a:sym typeface="Old Standard TT"/>
                          <a:hlinkClick r:id="rId3">
                            <a:extLst>
                              <a:ext uri="{A12FA001-AC4F-418D-AE19-62706E023703}">
                                <ahyp:hlinkClr val="tx"/>
                              </a:ext>
                            </a:extLst>
                          </a:hlinkClick>
                        </a:rPr>
                        <a:t>Perma.cc</a:t>
                      </a:r>
                      <a:endParaRPr sz="1200">
                        <a:solidFill>
                          <a:schemeClr val="dk1"/>
                        </a:solidFill>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29</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Portuguese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47</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Stanford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90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UK Web Archive</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2</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59" name="Google Shape;359;p36"/>
          <p:cNvSpPr/>
          <p:nvPr/>
        </p:nvSpPr>
        <p:spPr>
          <a:xfrm>
            <a:off x="7491425" y="1938350"/>
            <a:ext cx="1033500" cy="2595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0" y="1402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00"/>
              <a:t>Every Working </a:t>
            </a:r>
            <a:r>
              <a:rPr lang="en" sz="2700"/>
              <a:t>URIM</a:t>
            </a:r>
            <a:r>
              <a:rPr lang="en" sz="2700"/>
              <a:t> for Labeled Tweets Has Also Preserved Its Labels</a:t>
            </a:r>
            <a:endParaRPr sz="2700"/>
          </a:p>
        </p:txBody>
      </p:sp>
      <p:sp>
        <p:nvSpPr>
          <p:cNvPr id="365" name="Google Shape;365;p37"/>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66" name="Google Shape;366;p37"/>
          <p:cNvGraphicFramePr/>
          <p:nvPr/>
        </p:nvGraphicFramePr>
        <p:xfrm>
          <a:off x="1697825" y="1531150"/>
          <a:ext cx="3000000" cy="3000000"/>
        </p:xfrm>
        <a:graphic>
          <a:graphicData uri="http://schemas.openxmlformats.org/drawingml/2006/table">
            <a:tbl>
              <a:tblPr>
                <a:noFill/>
                <a:tableStyleId>{E1214536-07AB-41E6-9DF0-08BF112605F4}</a:tableStyleId>
              </a:tblPr>
              <a:tblGrid>
                <a:gridCol w="754875"/>
                <a:gridCol w="817250"/>
                <a:gridCol w="1302075"/>
                <a:gridCol w="834225"/>
                <a:gridCol w="834225"/>
                <a:gridCol w="834225"/>
              </a:tblGrid>
              <a:tr h="615750">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Label</a:t>
                      </a:r>
                      <a:endParaRPr b="1" sz="15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No. of </a:t>
                      </a:r>
                      <a:r>
                        <a:rPr b="1" lang="en" sz="1500">
                          <a:latin typeface="Old Standard TT"/>
                          <a:ea typeface="Old Standard TT"/>
                          <a:cs typeface="Old Standard TT"/>
                          <a:sym typeface="Old Standard TT"/>
                        </a:rPr>
                        <a:t>URIMs</a:t>
                      </a:r>
                      <a:endParaRPr b="1" sz="15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Archive</a:t>
                      </a:r>
                      <a:endParaRPr b="1" sz="1500">
                        <a:latin typeface="Old Standard TT"/>
                        <a:ea typeface="Old Standard TT"/>
                        <a:cs typeface="Old Standard TT"/>
                        <a:sym typeface="Old Standard TT"/>
                      </a:endParaRPr>
                    </a:p>
                  </a:txBody>
                  <a:tcPr marT="19050" marB="19050" marR="28575" marL="2857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No. of URIMs</a:t>
                      </a:r>
                      <a:endParaRPr b="1" sz="15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No. of Working URIMs</a:t>
                      </a:r>
                      <a:endParaRPr b="1" sz="15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latin typeface="Old Standard TT"/>
                          <a:ea typeface="Old Standard TT"/>
                          <a:cs typeface="Old Standard TT"/>
                          <a:sym typeface="Old Standard TT"/>
                        </a:rPr>
                        <a:t>Presence of Labels</a:t>
                      </a:r>
                      <a:endParaRPr b="1" sz="15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85875">
                <a:tc rowSpan="3">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FC</a:t>
                      </a:r>
                      <a:endParaRPr sz="12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118</a:t>
                      </a:r>
                      <a:endParaRPr sz="12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archive.today</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6</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875">
                <a:tc vMerge="1"/>
                <a:tc vMerge="1"/>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Archive-It</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5</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6875">
                <a:tc vMerge="1"/>
                <a:tc vMerge="1"/>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Internet</a:t>
                      </a:r>
                      <a:r>
                        <a:rPr lang="en" sz="1200">
                          <a:latin typeface="Old Standard TT"/>
                          <a:ea typeface="Old Standard TT"/>
                          <a:cs typeface="Old Standard TT"/>
                          <a:sym typeface="Old Standard TT"/>
                        </a:rPr>
                        <a:t>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103</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44</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44</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5875">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VTR</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Internet Archive</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00">
                          <a:latin typeface="Old Standard TT"/>
                          <a:ea typeface="Old Standard TT"/>
                          <a:cs typeface="Old Standard TT"/>
                          <a:sym typeface="Old Standard TT"/>
                        </a:rPr>
                        <a:t>10</a:t>
                      </a:r>
                      <a:endParaRPr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285875">
                <a:tc>
                  <a:txBody>
                    <a:bodyPr/>
                    <a:lstStyle/>
                    <a:p>
                      <a:pPr indent="0" lvl="0" marL="0" rtl="0" algn="ctr">
                        <a:lnSpc>
                          <a:spcPct val="115000"/>
                        </a:lnSpc>
                        <a:spcBef>
                          <a:spcPts val="0"/>
                        </a:spcBef>
                        <a:spcAft>
                          <a:spcPts val="0"/>
                        </a:spcAft>
                        <a:buNone/>
                      </a:pPr>
                      <a:r>
                        <a:rPr b="1" lang="en" sz="1200">
                          <a:latin typeface="Old Standard TT"/>
                          <a:ea typeface="Old Standard TT"/>
                          <a:cs typeface="Old Standard TT"/>
                          <a:sym typeface="Old Standard TT"/>
                        </a:rPr>
                        <a:t>Total</a:t>
                      </a:r>
                      <a:endParaRPr b="1"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ld Standard TT"/>
                          <a:ea typeface="Old Standard TT"/>
                          <a:cs typeface="Old Standard TT"/>
                          <a:sym typeface="Old Standard TT"/>
                        </a:rPr>
                        <a:t>128</a:t>
                      </a:r>
                      <a:endParaRPr b="1" sz="12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b="1"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ld Standard TT"/>
                          <a:ea typeface="Old Standard TT"/>
                          <a:cs typeface="Old Standard TT"/>
                          <a:sym typeface="Old Standard TT"/>
                        </a:rPr>
                        <a:t>128</a:t>
                      </a:r>
                      <a:endParaRPr b="1"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ld Standard TT"/>
                          <a:ea typeface="Old Standard TT"/>
                          <a:cs typeface="Old Standard TT"/>
                          <a:sym typeface="Old Standard TT"/>
                        </a:rPr>
                        <a:t>61</a:t>
                      </a:r>
                      <a:endParaRPr b="1"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Old Standard TT"/>
                          <a:ea typeface="Old Standard TT"/>
                          <a:cs typeface="Old Standard TT"/>
                          <a:sym typeface="Old Standard TT"/>
                        </a:rPr>
                        <a:t>61</a:t>
                      </a:r>
                      <a:endParaRPr b="1" sz="12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67" name="Google Shape;367;p37"/>
          <p:cNvSpPr/>
          <p:nvPr/>
        </p:nvSpPr>
        <p:spPr>
          <a:xfrm>
            <a:off x="5357475" y="2353375"/>
            <a:ext cx="1788300" cy="1507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txBox="1"/>
          <p:nvPr/>
        </p:nvSpPr>
        <p:spPr>
          <a:xfrm>
            <a:off x="152400" y="4010025"/>
            <a:ext cx="8639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Link to URIMS and status: </a:t>
            </a:r>
            <a:r>
              <a:rPr lang="en" u="sng">
                <a:solidFill>
                  <a:schemeClr val="hlink"/>
                </a:solidFill>
                <a:latin typeface="Old Standard TT"/>
                <a:ea typeface="Old Standard TT"/>
                <a:cs typeface="Old Standard TT"/>
                <a:sym typeface="Old Standard TT"/>
                <a:hlinkClick r:id="rId3"/>
              </a:rPr>
              <a:t>https://docs.google.com/spreadsheets/d/1dFgawldrBbrthIBerxBtNlvZQe00WPyZmKJ_eZV1TCI/edit#gid=1086277416</a:t>
            </a:r>
            <a:endParaRPr>
              <a:latin typeface="Old Standard TT"/>
              <a:ea typeface="Old Standard TT"/>
              <a:cs typeface="Old Standard TT"/>
              <a:sym typeface="Old Standard T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New UI Mementos With Labels - IA</a:t>
            </a:r>
            <a:endParaRPr/>
          </a:p>
        </p:txBody>
      </p:sp>
      <p:sp>
        <p:nvSpPr>
          <p:cNvPr id="374" name="Google Shape;374;p38"/>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5" name="Google Shape;375;p38"/>
          <p:cNvPicPr preferRelativeResize="0"/>
          <p:nvPr/>
        </p:nvPicPr>
        <p:blipFill>
          <a:blip r:embed="rId3">
            <a:alphaModFix/>
          </a:blip>
          <a:stretch>
            <a:fillRect/>
          </a:stretch>
        </p:blipFill>
        <p:spPr>
          <a:xfrm>
            <a:off x="159306" y="1997551"/>
            <a:ext cx="4314342" cy="1810475"/>
          </a:xfrm>
          <a:prstGeom prst="rect">
            <a:avLst/>
          </a:prstGeom>
          <a:noFill/>
          <a:ln cap="flat" cmpd="sng" w="9525">
            <a:solidFill>
              <a:schemeClr val="dk1"/>
            </a:solidFill>
            <a:prstDash val="solid"/>
            <a:round/>
            <a:headEnd len="sm" w="sm" type="none"/>
            <a:tailEnd len="sm" w="sm" type="none"/>
          </a:ln>
        </p:spPr>
      </p:pic>
      <p:pic>
        <p:nvPicPr>
          <p:cNvPr id="376" name="Google Shape;376;p38"/>
          <p:cNvPicPr preferRelativeResize="0"/>
          <p:nvPr/>
        </p:nvPicPr>
        <p:blipFill>
          <a:blip r:embed="rId4">
            <a:alphaModFix/>
          </a:blip>
          <a:stretch>
            <a:fillRect/>
          </a:stretch>
        </p:blipFill>
        <p:spPr>
          <a:xfrm>
            <a:off x="4887221" y="1997550"/>
            <a:ext cx="4037622" cy="1810475"/>
          </a:xfrm>
          <a:prstGeom prst="rect">
            <a:avLst/>
          </a:prstGeom>
          <a:noFill/>
          <a:ln cap="flat" cmpd="sng" w="9525">
            <a:solidFill>
              <a:schemeClr val="dk1"/>
            </a:solidFill>
            <a:prstDash val="solid"/>
            <a:round/>
            <a:headEnd len="sm" w="sm" type="none"/>
            <a:tailEnd len="sm" w="sm" type="none"/>
          </a:ln>
        </p:spPr>
      </p:pic>
      <p:sp>
        <p:nvSpPr>
          <p:cNvPr id="377" name="Google Shape;377;p38"/>
          <p:cNvSpPr txBox="1"/>
          <p:nvPr/>
        </p:nvSpPr>
        <p:spPr>
          <a:xfrm>
            <a:off x="4887221" y="3786014"/>
            <a:ext cx="4037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a:solidFill>
                  <a:schemeClr val="dk1"/>
                </a:solidFill>
                <a:latin typeface="Old Standard TT"/>
                <a:ea typeface="Old Standard TT"/>
                <a:cs typeface="Old Standard TT"/>
                <a:sym typeface="Old Standard TT"/>
              </a:rPr>
              <a:t>https://web.archive.org/web/20221124015211/https://twitter.com/realDonaldTrump/status/1346685023861272580</a:t>
            </a:r>
            <a:endParaRPr sz="5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t/>
            </a:r>
            <a:endParaRPr sz="500">
              <a:latin typeface="Old Standard TT"/>
              <a:ea typeface="Old Standard TT"/>
              <a:cs typeface="Old Standard TT"/>
              <a:sym typeface="Old Standard TT"/>
            </a:endParaRPr>
          </a:p>
        </p:txBody>
      </p:sp>
      <p:sp>
        <p:nvSpPr>
          <p:cNvPr id="378" name="Google Shape;378;p38"/>
          <p:cNvSpPr txBox="1"/>
          <p:nvPr/>
        </p:nvSpPr>
        <p:spPr>
          <a:xfrm>
            <a:off x="159225" y="3812616"/>
            <a:ext cx="43146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chemeClr val="dk1"/>
              </a:buClr>
              <a:buSzPts val="358"/>
              <a:buFont typeface="Arial"/>
              <a:buNone/>
            </a:pPr>
            <a:r>
              <a:rPr lang="en" sz="500">
                <a:solidFill>
                  <a:schemeClr val="dk1"/>
                </a:solidFill>
                <a:latin typeface="Old Standard TT"/>
                <a:ea typeface="Old Standard TT"/>
                <a:cs typeface="Old Standard TT"/>
                <a:sym typeface="Old Standard TT"/>
              </a:rPr>
              <a:t>https://web.archive.org/web/20221120173826/https://twitter.com/realDonaldTrump/status/1266231100780744704</a:t>
            </a:r>
            <a:endParaRPr sz="5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t/>
            </a:r>
            <a:endParaRPr sz="500">
              <a:latin typeface="Old Standard TT"/>
              <a:ea typeface="Old Standard TT"/>
              <a:cs typeface="Old Standard TT"/>
              <a:sym typeface="Old Standard TT"/>
            </a:endParaRPr>
          </a:p>
        </p:txBody>
      </p:sp>
      <p:sp>
        <p:nvSpPr>
          <p:cNvPr id="379" name="Google Shape;379;p38"/>
          <p:cNvSpPr txBox="1"/>
          <p:nvPr/>
        </p:nvSpPr>
        <p:spPr>
          <a:xfrm>
            <a:off x="800100" y="1175400"/>
            <a:ext cx="3067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Violated Twitter Rules label</a:t>
            </a:r>
            <a:endParaRPr sz="1700">
              <a:latin typeface="Old Standard TT"/>
              <a:ea typeface="Old Standard TT"/>
              <a:cs typeface="Old Standard TT"/>
              <a:sym typeface="Old Standard TT"/>
            </a:endParaRPr>
          </a:p>
        </p:txBody>
      </p:sp>
      <p:sp>
        <p:nvSpPr>
          <p:cNvPr id="380" name="Google Shape;380;p38"/>
          <p:cNvSpPr txBox="1"/>
          <p:nvPr/>
        </p:nvSpPr>
        <p:spPr>
          <a:xfrm>
            <a:off x="5905875" y="1175388"/>
            <a:ext cx="2000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Old Standard TT"/>
                <a:ea typeface="Old Standard TT"/>
                <a:cs typeface="Old Standard TT"/>
                <a:sym typeface="Old Standard TT"/>
              </a:rPr>
              <a:t>Fact-check</a:t>
            </a:r>
            <a:r>
              <a:rPr lang="en" sz="1700">
                <a:latin typeface="Old Standard TT"/>
                <a:ea typeface="Old Standard TT"/>
                <a:cs typeface="Old Standard TT"/>
                <a:sym typeface="Old Standard TT"/>
              </a:rPr>
              <a:t> label</a:t>
            </a:r>
            <a:endParaRPr sz="1700">
              <a:latin typeface="Old Standard TT"/>
              <a:ea typeface="Old Standard TT"/>
              <a:cs typeface="Old Standard TT"/>
              <a:sym typeface="Old Standard TT"/>
            </a:endParaRPr>
          </a:p>
        </p:txBody>
      </p:sp>
      <p:cxnSp>
        <p:nvCxnSpPr>
          <p:cNvPr id="381" name="Google Shape;381;p38"/>
          <p:cNvCxnSpPr>
            <a:stCxn id="379" idx="2"/>
          </p:cNvCxnSpPr>
          <p:nvPr/>
        </p:nvCxnSpPr>
        <p:spPr>
          <a:xfrm flipH="1">
            <a:off x="2331900" y="1621800"/>
            <a:ext cx="1800" cy="738900"/>
          </a:xfrm>
          <a:prstGeom prst="straightConnector1">
            <a:avLst/>
          </a:prstGeom>
          <a:noFill/>
          <a:ln cap="flat" cmpd="sng" w="19050">
            <a:solidFill>
              <a:srgbClr val="FF0000"/>
            </a:solidFill>
            <a:prstDash val="solid"/>
            <a:round/>
            <a:headEnd len="med" w="med" type="none"/>
            <a:tailEnd len="med" w="med" type="triangle"/>
          </a:ln>
        </p:spPr>
      </p:cxnSp>
      <p:cxnSp>
        <p:nvCxnSpPr>
          <p:cNvPr id="382" name="Google Shape;382;p38"/>
          <p:cNvCxnSpPr>
            <a:endCxn id="383" idx="0"/>
          </p:cNvCxnSpPr>
          <p:nvPr/>
        </p:nvCxnSpPr>
        <p:spPr>
          <a:xfrm>
            <a:off x="6907050" y="1575450"/>
            <a:ext cx="18000" cy="996300"/>
          </a:xfrm>
          <a:prstGeom prst="straightConnector1">
            <a:avLst/>
          </a:prstGeom>
          <a:noFill/>
          <a:ln cap="flat" cmpd="sng" w="19050">
            <a:solidFill>
              <a:srgbClr val="FF0000"/>
            </a:solidFill>
            <a:prstDash val="solid"/>
            <a:round/>
            <a:headEnd len="med" w="med" type="none"/>
            <a:tailEnd len="med" w="med" type="triangle"/>
          </a:ln>
        </p:spPr>
      </p:cxnSp>
      <p:sp>
        <p:nvSpPr>
          <p:cNvPr id="384" name="Google Shape;384;p38"/>
          <p:cNvSpPr/>
          <p:nvPr/>
        </p:nvSpPr>
        <p:spPr>
          <a:xfrm>
            <a:off x="180975" y="2343150"/>
            <a:ext cx="4248300" cy="33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4925250" y="2571750"/>
            <a:ext cx="3999600" cy="552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9"/>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Archive.today Also Preserves the Label</a:t>
            </a:r>
            <a:endParaRPr/>
          </a:p>
        </p:txBody>
      </p:sp>
      <p:sp>
        <p:nvSpPr>
          <p:cNvPr id="390" name="Google Shape;390;p39"/>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9"/>
          <p:cNvPicPr preferRelativeResize="0"/>
          <p:nvPr/>
        </p:nvPicPr>
        <p:blipFill>
          <a:blip r:embed="rId3">
            <a:alphaModFix/>
          </a:blip>
          <a:stretch>
            <a:fillRect/>
          </a:stretch>
        </p:blipFill>
        <p:spPr>
          <a:xfrm>
            <a:off x="1528263" y="816901"/>
            <a:ext cx="4240666" cy="3530047"/>
          </a:xfrm>
          <a:prstGeom prst="rect">
            <a:avLst/>
          </a:prstGeom>
          <a:noFill/>
          <a:ln cap="flat" cmpd="sng" w="9525">
            <a:solidFill>
              <a:schemeClr val="dk1"/>
            </a:solidFill>
            <a:prstDash val="solid"/>
            <a:round/>
            <a:headEnd len="sm" w="sm" type="none"/>
            <a:tailEnd len="sm" w="sm" type="none"/>
          </a:ln>
        </p:spPr>
      </p:pic>
      <p:sp>
        <p:nvSpPr>
          <p:cNvPr id="392" name="Google Shape;392;p39"/>
          <p:cNvSpPr txBox="1"/>
          <p:nvPr/>
        </p:nvSpPr>
        <p:spPr>
          <a:xfrm>
            <a:off x="738238" y="4346936"/>
            <a:ext cx="50307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https://archive.ph/20221122180637/https://twitter.com/realDonaldTrump/status/1342245390540804096</a:t>
            </a:r>
            <a:endParaRPr sz="700">
              <a:solidFill>
                <a:schemeClr val="dk1"/>
              </a:solidFill>
              <a:latin typeface="Old Standard TT"/>
              <a:ea typeface="Old Standard TT"/>
              <a:cs typeface="Old Standard TT"/>
              <a:sym typeface="Old Standard TT"/>
            </a:endParaRPr>
          </a:p>
        </p:txBody>
      </p:sp>
      <p:sp>
        <p:nvSpPr>
          <p:cNvPr id="393" name="Google Shape;393;p39"/>
          <p:cNvSpPr/>
          <p:nvPr/>
        </p:nvSpPr>
        <p:spPr>
          <a:xfrm>
            <a:off x="2173688" y="3224544"/>
            <a:ext cx="2737500" cy="45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 name="Google Shape;394;p39"/>
          <p:cNvCxnSpPr>
            <a:endCxn id="393" idx="3"/>
          </p:cNvCxnSpPr>
          <p:nvPr/>
        </p:nvCxnSpPr>
        <p:spPr>
          <a:xfrm flipH="1">
            <a:off x="4911188" y="3446244"/>
            <a:ext cx="1396500" cy="7500"/>
          </a:xfrm>
          <a:prstGeom prst="straightConnector1">
            <a:avLst/>
          </a:prstGeom>
          <a:noFill/>
          <a:ln cap="flat" cmpd="sng" w="19050">
            <a:solidFill>
              <a:srgbClr val="FF0000"/>
            </a:solidFill>
            <a:prstDash val="solid"/>
            <a:round/>
            <a:headEnd len="med" w="med" type="none"/>
            <a:tailEnd len="med" w="med" type="triangle"/>
          </a:ln>
        </p:spPr>
      </p:cxnSp>
      <p:sp>
        <p:nvSpPr>
          <p:cNvPr id="395" name="Google Shape;395;p39"/>
          <p:cNvSpPr txBox="1"/>
          <p:nvPr/>
        </p:nvSpPr>
        <p:spPr>
          <a:xfrm>
            <a:off x="6068761" y="3202701"/>
            <a:ext cx="2337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Old Standard TT"/>
                <a:ea typeface="Old Standard TT"/>
                <a:cs typeface="Old Standard TT"/>
                <a:sym typeface="Old Standard TT"/>
              </a:rPr>
              <a:t>Fact-check label</a:t>
            </a:r>
            <a:endParaRPr sz="1600">
              <a:latin typeface="Old Standard TT"/>
              <a:ea typeface="Old Standard TT"/>
              <a:cs typeface="Old Standard TT"/>
              <a:sym typeface="Old Standard T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0"/>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Some of the New Twitter UI Mementos Are Error Pages</a:t>
            </a:r>
            <a:endParaRPr/>
          </a:p>
        </p:txBody>
      </p:sp>
      <p:sp>
        <p:nvSpPr>
          <p:cNvPr id="401" name="Google Shape;401;p40"/>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2" name="Google Shape;402;p40"/>
          <p:cNvPicPr preferRelativeResize="0"/>
          <p:nvPr/>
        </p:nvPicPr>
        <p:blipFill>
          <a:blip r:embed="rId3">
            <a:alphaModFix/>
          </a:blip>
          <a:stretch>
            <a:fillRect/>
          </a:stretch>
        </p:blipFill>
        <p:spPr>
          <a:xfrm>
            <a:off x="5591224" y="1481992"/>
            <a:ext cx="3286069" cy="2242700"/>
          </a:xfrm>
          <a:prstGeom prst="rect">
            <a:avLst/>
          </a:prstGeom>
          <a:noFill/>
          <a:ln cap="flat" cmpd="sng" w="9525">
            <a:solidFill>
              <a:schemeClr val="dk1"/>
            </a:solidFill>
            <a:prstDash val="solid"/>
            <a:round/>
            <a:headEnd len="sm" w="sm" type="none"/>
            <a:tailEnd len="sm" w="sm" type="none"/>
          </a:ln>
        </p:spPr>
      </p:pic>
      <p:sp>
        <p:nvSpPr>
          <p:cNvPr id="403" name="Google Shape;403;p40"/>
          <p:cNvSpPr txBox="1"/>
          <p:nvPr/>
        </p:nvSpPr>
        <p:spPr>
          <a:xfrm>
            <a:off x="4252837" y="4230725"/>
            <a:ext cx="328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ld Standard TT"/>
                <a:ea typeface="Old Standard TT"/>
                <a:cs typeface="Old Standard TT"/>
                <a:sym typeface="Old Standard TT"/>
              </a:rPr>
              <a:t>Twitter error pages: Nothing to see here (poodle picture)</a:t>
            </a:r>
            <a:endParaRPr>
              <a:latin typeface="Old Standard TT"/>
              <a:ea typeface="Old Standard TT"/>
              <a:cs typeface="Old Standard TT"/>
              <a:sym typeface="Old Standard TT"/>
            </a:endParaRPr>
          </a:p>
        </p:txBody>
      </p:sp>
      <p:sp>
        <p:nvSpPr>
          <p:cNvPr id="404" name="Google Shape;404;p40"/>
          <p:cNvSpPr txBox="1"/>
          <p:nvPr/>
        </p:nvSpPr>
        <p:spPr>
          <a:xfrm>
            <a:off x="5591403" y="3796305"/>
            <a:ext cx="32862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https://web.archive.org/web/20221119133813/https://twitter.com/realDonaldTrump/status/1346900434540240897</a:t>
            </a:r>
            <a:endParaRPr sz="900">
              <a:solidFill>
                <a:schemeClr val="dk1"/>
              </a:solidFill>
              <a:latin typeface="Old Standard TT"/>
              <a:ea typeface="Old Standard TT"/>
              <a:cs typeface="Old Standard TT"/>
              <a:sym typeface="Old Standard TT"/>
            </a:endParaRPr>
          </a:p>
        </p:txBody>
      </p:sp>
      <p:pic>
        <p:nvPicPr>
          <p:cNvPr id="405" name="Google Shape;405;p40"/>
          <p:cNvPicPr preferRelativeResize="0"/>
          <p:nvPr/>
        </p:nvPicPr>
        <p:blipFill>
          <a:blip r:embed="rId5">
            <a:alphaModFix/>
          </a:blip>
          <a:stretch>
            <a:fillRect/>
          </a:stretch>
        </p:blipFill>
        <p:spPr>
          <a:xfrm>
            <a:off x="191002" y="1345389"/>
            <a:ext cx="3591001" cy="1214753"/>
          </a:xfrm>
          <a:prstGeom prst="rect">
            <a:avLst/>
          </a:prstGeom>
          <a:noFill/>
          <a:ln>
            <a:noFill/>
          </a:ln>
        </p:spPr>
      </p:pic>
      <p:sp>
        <p:nvSpPr>
          <p:cNvPr id="406" name="Google Shape;406;p40"/>
          <p:cNvSpPr txBox="1"/>
          <p:nvPr/>
        </p:nvSpPr>
        <p:spPr>
          <a:xfrm>
            <a:off x="2840404" y="769600"/>
            <a:ext cx="287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Old Standard TT"/>
                <a:ea typeface="Old Standard TT"/>
                <a:cs typeface="Old Standard TT"/>
                <a:sym typeface="Old Standard TT"/>
              </a:rPr>
              <a:t>Twitter error pages: Something went wrong. Try reloading</a:t>
            </a:r>
            <a:endParaRPr>
              <a:latin typeface="Old Standard TT"/>
              <a:ea typeface="Old Standard TT"/>
              <a:cs typeface="Old Standard TT"/>
              <a:sym typeface="Old Standard TT"/>
            </a:endParaRPr>
          </a:p>
        </p:txBody>
      </p:sp>
      <p:sp>
        <p:nvSpPr>
          <p:cNvPr id="407" name="Google Shape;407;p40"/>
          <p:cNvSpPr txBox="1"/>
          <p:nvPr/>
        </p:nvSpPr>
        <p:spPr>
          <a:xfrm>
            <a:off x="142875" y="2543925"/>
            <a:ext cx="37245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https://web.archive.org/web/20221122082246/https://twitter.com/realDonaldTrump/status/1325099845045071873</a:t>
            </a:r>
            <a:endParaRPr sz="800">
              <a:solidFill>
                <a:schemeClr val="dk1"/>
              </a:solidFill>
              <a:latin typeface="Old Standard TT"/>
              <a:ea typeface="Old Standard TT"/>
              <a:cs typeface="Old Standard TT"/>
              <a:sym typeface="Old Standard TT"/>
            </a:endParaRPr>
          </a:p>
        </p:txBody>
      </p:sp>
      <p:sp>
        <p:nvSpPr>
          <p:cNvPr id="408" name="Google Shape;408;p40"/>
          <p:cNvSpPr/>
          <p:nvPr/>
        </p:nvSpPr>
        <p:spPr>
          <a:xfrm>
            <a:off x="929859" y="1755236"/>
            <a:ext cx="1445400" cy="40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0"/>
          <p:cNvCxnSpPr>
            <a:endCxn id="408" idx="3"/>
          </p:cNvCxnSpPr>
          <p:nvPr/>
        </p:nvCxnSpPr>
        <p:spPr>
          <a:xfrm flipH="1">
            <a:off x="2375259" y="1294886"/>
            <a:ext cx="1904400" cy="662700"/>
          </a:xfrm>
          <a:prstGeom prst="straightConnector1">
            <a:avLst/>
          </a:prstGeom>
          <a:noFill/>
          <a:ln cap="flat" cmpd="sng" w="19050">
            <a:solidFill>
              <a:srgbClr val="FF0000"/>
            </a:solidFill>
            <a:prstDash val="solid"/>
            <a:round/>
            <a:headEnd len="med" w="med" type="none"/>
            <a:tailEnd len="med" w="med" type="triangle"/>
          </a:ln>
        </p:spPr>
      </p:cxnSp>
      <p:cxnSp>
        <p:nvCxnSpPr>
          <p:cNvPr id="410" name="Google Shape;410;p40"/>
          <p:cNvCxnSpPr>
            <a:endCxn id="411" idx="2"/>
          </p:cNvCxnSpPr>
          <p:nvPr/>
        </p:nvCxnSpPr>
        <p:spPr>
          <a:xfrm flipH="1" rot="10800000">
            <a:off x="5981800" y="2743327"/>
            <a:ext cx="428700" cy="1590600"/>
          </a:xfrm>
          <a:prstGeom prst="straightConnector1">
            <a:avLst/>
          </a:prstGeom>
          <a:noFill/>
          <a:ln cap="flat" cmpd="sng" w="19050">
            <a:solidFill>
              <a:srgbClr val="FF0000"/>
            </a:solidFill>
            <a:prstDash val="solid"/>
            <a:round/>
            <a:headEnd len="med" w="med" type="none"/>
            <a:tailEnd len="med" w="med" type="triangle"/>
          </a:ln>
        </p:spPr>
      </p:cxnSp>
      <p:sp>
        <p:nvSpPr>
          <p:cNvPr id="411" name="Google Shape;411;p40"/>
          <p:cNvSpPr/>
          <p:nvPr/>
        </p:nvSpPr>
        <p:spPr>
          <a:xfrm>
            <a:off x="5660950" y="1906327"/>
            <a:ext cx="1499100" cy="83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0"/>
          <p:cNvPicPr preferRelativeResize="0"/>
          <p:nvPr/>
        </p:nvPicPr>
        <p:blipFill>
          <a:blip r:embed="rId7">
            <a:alphaModFix/>
          </a:blip>
          <a:stretch>
            <a:fillRect/>
          </a:stretch>
        </p:blipFill>
        <p:spPr>
          <a:xfrm>
            <a:off x="196425" y="2973500"/>
            <a:ext cx="3580200" cy="1434221"/>
          </a:xfrm>
          <a:prstGeom prst="rect">
            <a:avLst/>
          </a:prstGeom>
          <a:noFill/>
          <a:ln cap="flat" cmpd="sng" w="9525">
            <a:solidFill>
              <a:schemeClr val="dk1"/>
            </a:solidFill>
            <a:prstDash val="solid"/>
            <a:round/>
            <a:headEnd len="sm" w="sm" type="none"/>
            <a:tailEnd len="sm" w="sm" type="none"/>
          </a:ln>
        </p:spPr>
      </p:pic>
      <p:sp>
        <p:nvSpPr>
          <p:cNvPr id="413" name="Google Shape;413;p40"/>
          <p:cNvSpPr txBox="1"/>
          <p:nvPr/>
        </p:nvSpPr>
        <p:spPr>
          <a:xfrm>
            <a:off x="52850" y="4407725"/>
            <a:ext cx="3867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u="sng">
                <a:solidFill>
                  <a:schemeClr val="dk1"/>
                </a:solidFill>
                <a:latin typeface="Old Standard TT"/>
                <a:ea typeface="Old Standard TT"/>
                <a:cs typeface="Old Standard TT"/>
                <a:sym typeface="Old Standard TT"/>
                <a:hlinkClick r:id="rId8">
                  <a:extLst>
                    <a:ext uri="{A12FA001-AC4F-418D-AE19-62706E023703}">
                      <ahyp:hlinkClr val="tx"/>
                    </a:ext>
                  </a:extLst>
                </a:hlinkClick>
              </a:rPr>
              <a:t>https://wayback.archive-it.org/all/20221124125920/https://twitter.com/realDonaldTrump/status/1336148836495069185</a:t>
            </a:r>
            <a:endParaRPr sz="800">
              <a:solidFill>
                <a:schemeClr val="dk1"/>
              </a:solidFill>
              <a:latin typeface="Old Standard TT"/>
              <a:ea typeface="Old Standard TT"/>
              <a:cs typeface="Old Standard TT"/>
              <a:sym typeface="Old Standard TT"/>
            </a:endParaRPr>
          </a:p>
        </p:txBody>
      </p:sp>
      <p:cxnSp>
        <p:nvCxnSpPr>
          <p:cNvPr id="414" name="Google Shape;414;p40"/>
          <p:cNvCxnSpPr>
            <a:endCxn id="415" idx="3"/>
          </p:cNvCxnSpPr>
          <p:nvPr/>
        </p:nvCxnSpPr>
        <p:spPr>
          <a:xfrm flipH="1">
            <a:off x="2162249" y="1296746"/>
            <a:ext cx="2114700" cy="2688000"/>
          </a:xfrm>
          <a:prstGeom prst="straightConnector1">
            <a:avLst/>
          </a:prstGeom>
          <a:noFill/>
          <a:ln cap="flat" cmpd="sng" w="19050">
            <a:solidFill>
              <a:srgbClr val="FF0000"/>
            </a:solidFill>
            <a:prstDash val="solid"/>
            <a:round/>
            <a:headEnd len="med" w="med" type="none"/>
            <a:tailEnd len="med" w="med" type="triangle"/>
          </a:ln>
        </p:spPr>
      </p:cxnSp>
      <p:sp>
        <p:nvSpPr>
          <p:cNvPr id="415" name="Google Shape;415;p40"/>
          <p:cNvSpPr/>
          <p:nvPr/>
        </p:nvSpPr>
        <p:spPr>
          <a:xfrm>
            <a:off x="663149" y="3688796"/>
            <a:ext cx="1499100" cy="59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1"/>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Blank </a:t>
            </a:r>
            <a:r>
              <a:rPr lang="en"/>
              <a:t>URIM</a:t>
            </a:r>
            <a:endParaRPr/>
          </a:p>
        </p:txBody>
      </p:sp>
      <p:sp>
        <p:nvSpPr>
          <p:cNvPr id="421" name="Google Shape;421;p41"/>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2" name="Google Shape;422;p41"/>
          <p:cNvPicPr preferRelativeResize="0"/>
          <p:nvPr/>
        </p:nvPicPr>
        <p:blipFill>
          <a:blip r:embed="rId4">
            <a:alphaModFix/>
          </a:blip>
          <a:stretch>
            <a:fillRect/>
          </a:stretch>
        </p:blipFill>
        <p:spPr>
          <a:xfrm>
            <a:off x="3874200" y="2647950"/>
            <a:ext cx="5173645" cy="1908447"/>
          </a:xfrm>
          <a:prstGeom prst="rect">
            <a:avLst/>
          </a:prstGeom>
          <a:noFill/>
          <a:ln>
            <a:noFill/>
          </a:ln>
          <a:effectLst>
            <a:outerShdw blurRad="57150" rotWithShape="0" algn="bl" dir="5400000" dist="19050">
              <a:srgbClr val="000000">
                <a:alpha val="50000"/>
              </a:srgbClr>
            </a:outerShdw>
          </a:effectLst>
        </p:spPr>
      </p:pic>
      <p:sp>
        <p:nvSpPr>
          <p:cNvPr id="423" name="Google Shape;423;p41"/>
          <p:cNvSpPr txBox="1"/>
          <p:nvPr/>
        </p:nvSpPr>
        <p:spPr>
          <a:xfrm>
            <a:off x="5667375" y="4556400"/>
            <a:ext cx="32301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hlink"/>
                </a:solidFill>
                <a:latin typeface="Old Standard TT"/>
                <a:ea typeface="Old Standard TT"/>
                <a:cs typeface="Old Standard TT"/>
                <a:sym typeface="Old Standard TT"/>
                <a:hlinkClick r:id="rId5"/>
              </a:rPr>
              <a:t>https://web.archive.org/web/20221202033532if_/https://twitter.com/realdonaldtrump/status/1273770669214490626</a:t>
            </a:r>
            <a:endParaRPr sz="800">
              <a:latin typeface="Old Standard TT"/>
              <a:ea typeface="Old Standard TT"/>
              <a:cs typeface="Old Standard TT"/>
              <a:sym typeface="Old Standard TT"/>
            </a:endParaRPr>
          </a:p>
        </p:txBody>
      </p:sp>
      <p:sp>
        <p:nvSpPr>
          <p:cNvPr id="424" name="Google Shape;424;p41"/>
          <p:cNvSpPr/>
          <p:nvPr/>
        </p:nvSpPr>
        <p:spPr>
          <a:xfrm>
            <a:off x="4622175" y="2826050"/>
            <a:ext cx="3830400" cy="1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1"/>
          <p:cNvPicPr preferRelativeResize="0"/>
          <p:nvPr/>
        </p:nvPicPr>
        <p:blipFill>
          <a:blip r:embed="rId6">
            <a:alphaModFix/>
          </a:blip>
          <a:stretch>
            <a:fillRect/>
          </a:stretch>
        </p:blipFill>
        <p:spPr>
          <a:xfrm>
            <a:off x="136950" y="728025"/>
            <a:ext cx="4895176" cy="1771500"/>
          </a:xfrm>
          <a:prstGeom prst="rect">
            <a:avLst/>
          </a:prstGeom>
          <a:noFill/>
          <a:ln>
            <a:noFill/>
          </a:ln>
          <a:effectLst>
            <a:outerShdw blurRad="57150" rotWithShape="0" algn="bl" dir="5400000" dist="19050">
              <a:srgbClr val="000000">
                <a:alpha val="50000"/>
              </a:srgbClr>
            </a:outerShdw>
          </a:effectLst>
        </p:spPr>
      </p:pic>
      <p:sp>
        <p:nvSpPr>
          <p:cNvPr id="426" name="Google Shape;426;p41"/>
          <p:cNvSpPr/>
          <p:nvPr/>
        </p:nvSpPr>
        <p:spPr>
          <a:xfrm>
            <a:off x="857400" y="885900"/>
            <a:ext cx="3419400" cy="21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txBox="1"/>
          <p:nvPr>
            <p:ph idx="1" type="body"/>
          </p:nvPr>
        </p:nvSpPr>
        <p:spPr>
          <a:xfrm>
            <a:off x="60750" y="2451150"/>
            <a:ext cx="3620100" cy="393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83"/>
              <a:buNone/>
            </a:pPr>
            <a:r>
              <a:rPr lang="en" sz="800" u="sng">
                <a:solidFill>
                  <a:schemeClr val="hlink"/>
                </a:solidFill>
                <a:hlinkClick r:id="rId7"/>
              </a:rPr>
              <a:t>https://web.archive.org/web/20221202033532/https://twitter.com/realdonaldtrump/status/1273770669214490626</a:t>
            </a:r>
            <a:endParaRPr sz="800"/>
          </a:p>
          <a:p>
            <a:pPr indent="0" lvl="0" marL="0" rtl="0" algn="l">
              <a:lnSpc>
                <a:spcPct val="95000"/>
              </a:lnSpc>
              <a:spcBef>
                <a:spcPts val="1200"/>
              </a:spcBef>
              <a:spcAft>
                <a:spcPts val="1200"/>
              </a:spcAft>
              <a:buSzPts val="483"/>
              <a:buNone/>
            </a:pPr>
            <a:r>
              <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@realDonaldTrump and @siva_skanda Are Poles Apart </a:t>
            </a:r>
            <a:endParaRPr/>
          </a:p>
          <a:p>
            <a:pPr indent="0" lvl="0" marL="0" rtl="0" algn="ctr">
              <a:spcBef>
                <a:spcPts val="0"/>
              </a:spcBef>
              <a:spcAft>
                <a:spcPts val="0"/>
              </a:spcAft>
              <a:buNone/>
            </a:pPr>
            <a:r>
              <a:rPr lang="en"/>
              <a:t>in the Internet Archive</a:t>
            </a:r>
            <a:endParaRPr/>
          </a:p>
        </p:txBody>
      </p:sp>
      <p:sp>
        <p:nvSpPr>
          <p:cNvPr id="82" name="Google Shape;82;p15"/>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3" name="Google Shape;83;p15"/>
          <p:cNvPicPr preferRelativeResize="0"/>
          <p:nvPr/>
        </p:nvPicPr>
        <p:blipFill>
          <a:blip r:embed="rId3">
            <a:alphaModFix/>
          </a:blip>
          <a:stretch>
            <a:fillRect/>
          </a:stretch>
        </p:blipFill>
        <p:spPr>
          <a:xfrm>
            <a:off x="522738" y="1210625"/>
            <a:ext cx="3927559" cy="3213975"/>
          </a:xfrm>
          <a:prstGeom prst="rect">
            <a:avLst/>
          </a:prstGeom>
          <a:noFill/>
          <a:ln>
            <a:noFill/>
          </a:ln>
        </p:spPr>
      </p:pic>
      <p:sp>
        <p:nvSpPr>
          <p:cNvPr id="84" name="Google Shape;84;p15"/>
          <p:cNvSpPr txBox="1"/>
          <p:nvPr/>
        </p:nvSpPr>
        <p:spPr>
          <a:xfrm>
            <a:off x="1251400" y="4330525"/>
            <a:ext cx="31989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hlink"/>
                </a:solidFill>
                <a:latin typeface="Old Standard TT"/>
                <a:ea typeface="Old Standard TT"/>
                <a:cs typeface="Old Standard TT"/>
                <a:sym typeface="Old Standard TT"/>
                <a:hlinkClick r:id="rId4"/>
              </a:rPr>
              <a:t>https://web.archive.org/web/20220701000000*/https://twitter.com/siva_skanda</a:t>
            </a:r>
            <a:endParaRPr sz="600">
              <a:latin typeface="Old Standard TT"/>
              <a:ea typeface="Old Standard TT"/>
              <a:cs typeface="Old Standard TT"/>
              <a:sym typeface="Old Standard TT"/>
            </a:endParaRPr>
          </a:p>
        </p:txBody>
      </p:sp>
      <p:pic>
        <p:nvPicPr>
          <p:cNvPr id="85" name="Google Shape;85;p15"/>
          <p:cNvPicPr preferRelativeResize="0"/>
          <p:nvPr/>
        </p:nvPicPr>
        <p:blipFill>
          <a:blip r:embed="rId5">
            <a:alphaModFix/>
          </a:blip>
          <a:stretch>
            <a:fillRect/>
          </a:stretch>
        </p:blipFill>
        <p:spPr>
          <a:xfrm>
            <a:off x="4693712" y="1210625"/>
            <a:ext cx="3927551" cy="3170918"/>
          </a:xfrm>
          <a:prstGeom prst="rect">
            <a:avLst/>
          </a:prstGeom>
          <a:noFill/>
          <a:ln>
            <a:noFill/>
          </a:ln>
        </p:spPr>
      </p:pic>
      <p:sp>
        <p:nvSpPr>
          <p:cNvPr id="86" name="Google Shape;86;p15"/>
          <p:cNvSpPr txBox="1"/>
          <p:nvPr/>
        </p:nvSpPr>
        <p:spPr>
          <a:xfrm>
            <a:off x="5038075" y="4330525"/>
            <a:ext cx="3583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hlink"/>
                </a:solidFill>
                <a:latin typeface="Old Standard TT"/>
                <a:ea typeface="Old Standard TT"/>
                <a:cs typeface="Old Standard TT"/>
                <a:sym typeface="Old Standard TT"/>
                <a:hlinkClick r:id="rId6"/>
              </a:rPr>
              <a:t>https://web.archive.org/web/20220701000000*/https://twitter.com/realDonaldTrump</a:t>
            </a:r>
            <a:endParaRPr sz="600">
              <a:latin typeface="Old Standard TT"/>
              <a:ea typeface="Old Standard TT"/>
              <a:cs typeface="Old Standard TT"/>
              <a:sym typeface="Old Standard T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Curl Request For B</a:t>
            </a:r>
            <a:r>
              <a:rPr lang="en"/>
              <a:t>lank URIM</a:t>
            </a:r>
            <a:endParaRPr/>
          </a:p>
          <a:p>
            <a:pPr indent="0" lvl="0" marL="0" rtl="0" algn="ctr">
              <a:spcBef>
                <a:spcPts val="0"/>
              </a:spcBef>
              <a:spcAft>
                <a:spcPts val="0"/>
              </a:spcAft>
              <a:buNone/>
            </a:pPr>
            <a:r>
              <a:t/>
            </a:r>
            <a:endParaRPr/>
          </a:p>
        </p:txBody>
      </p:sp>
      <p:sp>
        <p:nvSpPr>
          <p:cNvPr id="433" name="Google Shape;433;p42"/>
          <p:cNvSpPr txBox="1"/>
          <p:nvPr>
            <p:ph idx="1" type="body"/>
          </p:nvPr>
        </p:nvSpPr>
        <p:spPr>
          <a:xfrm>
            <a:off x="431600" y="943975"/>
            <a:ext cx="8520600" cy="31566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 curl -ILs https://web.archive.org/web/20221202033532/https://twitter.com/realdonaldtrump/status/1273770669214490626</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HTTP/2 200 </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server: nginx/1.19.5</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date: Mon, 05 Dec 2022 17:32:29 GMT</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content-type: text/html; charset=utf-8</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server-timing: captures_list;dur=235.457428, exclusion.robots;dur=0.274055, exclusion.robots.policy;dur=0.263114, RedisCDXSource;dur=1.470774, esindex;dur=0.011384, LoadShardBlock;dur=200.208582, PetaboxLoader3.resolve;dur=185.865451, PetaboxLoader3.datanode;dur=87.653697, CDXLines.iter;dur=25.045015, load_resource;dur=112.347256</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x-app-server: wwwb-app226</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x-ts: 200</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x-tr: 357</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x-location: All</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x-rl: 0</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x-na: 0</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x-page-cache: HIT</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x-nid: -</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referrer-policy: no-referrer-when-downgrade</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rPr lang="en">
                <a:latin typeface="Courier New"/>
                <a:ea typeface="Courier New"/>
                <a:cs typeface="Courier New"/>
                <a:sym typeface="Courier New"/>
              </a:rPr>
              <a:t>permissions-policy: interest-cohort=()</a:t>
            </a:r>
            <a:endParaRPr>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ct val="61111"/>
              <a:buFont typeface="Arial"/>
              <a:buNone/>
            </a:pPr>
            <a:r>
              <a:t/>
            </a:r>
            <a:endParaRPr>
              <a:latin typeface="Courier New"/>
              <a:ea typeface="Courier New"/>
              <a:cs typeface="Courier New"/>
              <a:sym typeface="Courier New"/>
            </a:endParaRPr>
          </a:p>
          <a:p>
            <a:pPr indent="0" lvl="0" marL="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434" name="Google Shape;434;p42"/>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5" name="Google Shape;435;p42"/>
          <p:cNvSpPr txBox="1"/>
          <p:nvPr/>
        </p:nvSpPr>
        <p:spPr>
          <a:xfrm>
            <a:off x="431600" y="3698600"/>
            <a:ext cx="8350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Frame source: </a:t>
            </a:r>
            <a:r>
              <a:rPr lang="en" sz="1300" u="sng">
                <a:solidFill>
                  <a:schemeClr val="hlink"/>
                </a:solidFill>
                <a:latin typeface="Old Standard TT"/>
                <a:ea typeface="Old Standard TT"/>
                <a:cs typeface="Old Standard TT"/>
                <a:sym typeface="Old Standard TT"/>
                <a:hlinkClick r:id="rId4"/>
              </a:rPr>
              <a:t>https://web.archive.org/web/20221202033532if_/https://twitter.com/realdonaldtrump/status/1273770669214490626</a:t>
            </a:r>
            <a:endParaRPr sz="1300">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3"/>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41" name="Google Shape;441;p43"/>
          <p:cNvPicPr preferRelativeResize="0"/>
          <p:nvPr/>
        </p:nvPicPr>
        <p:blipFill>
          <a:blip r:embed="rId3">
            <a:alphaModFix/>
          </a:blip>
          <a:stretch>
            <a:fillRect/>
          </a:stretch>
        </p:blipFill>
        <p:spPr>
          <a:xfrm>
            <a:off x="4619400" y="1010263"/>
            <a:ext cx="4295975" cy="1208725"/>
          </a:xfrm>
          <a:prstGeom prst="rect">
            <a:avLst/>
          </a:prstGeom>
          <a:noFill/>
          <a:ln cap="flat" cmpd="sng" w="9525">
            <a:solidFill>
              <a:schemeClr val="dk1"/>
            </a:solidFill>
            <a:prstDash val="solid"/>
            <a:round/>
            <a:headEnd len="sm" w="sm" type="none"/>
            <a:tailEnd len="sm" w="sm" type="none"/>
          </a:ln>
        </p:spPr>
      </p:pic>
      <p:sp>
        <p:nvSpPr>
          <p:cNvPr id="442" name="Google Shape;442;p43"/>
          <p:cNvSpPr/>
          <p:nvPr/>
        </p:nvSpPr>
        <p:spPr>
          <a:xfrm>
            <a:off x="4718700" y="1443313"/>
            <a:ext cx="4097400" cy="29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txBox="1"/>
          <p:nvPr/>
        </p:nvSpPr>
        <p:spPr>
          <a:xfrm>
            <a:off x="180975" y="858125"/>
            <a:ext cx="172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444" name="Google Shape;444;p43"/>
          <p:cNvSpPr txBox="1"/>
          <p:nvPr/>
        </p:nvSpPr>
        <p:spPr>
          <a:xfrm>
            <a:off x="4695600" y="2247488"/>
            <a:ext cx="4296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https://web.archive.org/web/20221120025423/https://twitter.com/realDonaldTrump/status/1346805405998075905</a:t>
            </a:r>
            <a:endParaRPr sz="600">
              <a:solidFill>
                <a:schemeClr val="dk1"/>
              </a:solidFill>
              <a:latin typeface="Old Standard TT"/>
              <a:ea typeface="Old Standard TT"/>
              <a:cs typeface="Old Standard TT"/>
              <a:sym typeface="Old Standard TT"/>
            </a:endParaRPr>
          </a:p>
        </p:txBody>
      </p:sp>
      <p:pic>
        <p:nvPicPr>
          <p:cNvPr id="445" name="Google Shape;445;p43"/>
          <p:cNvPicPr preferRelativeResize="0"/>
          <p:nvPr/>
        </p:nvPicPr>
        <p:blipFill>
          <a:blip r:embed="rId5">
            <a:alphaModFix/>
          </a:blip>
          <a:stretch>
            <a:fillRect/>
          </a:stretch>
        </p:blipFill>
        <p:spPr>
          <a:xfrm>
            <a:off x="523875" y="965026"/>
            <a:ext cx="3476626" cy="2580576"/>
          </a:xfrm>
          <a:prstGeom prst="rect">
            <a:avLst/>
          </a:prstGeom>
          <a:noFill/>
          <a:ln cap="flat" cmpd="sng" w="9525">
            <a:solidFill>
              <a:schemeClr val="dk1"/>
            </a:solidFill>
            <a:prstDash val="solid"/>
            <a:round/>
            <a:headEnd len="sm" w="sm" type="none"/>
            <a:tailEnd len="sm" w="sm" type="none"/>
          </a:ln>
        </p:spPr>
      </p:pic>
      <p:sp>
        <p:nvSpPr>
          <p:cNvPr id="446" name="Google Shape;446;p43"/>
          <p:cNvSpPr txBox="1"/>
          <p:nvPr/>
        </p:nvSpPr>
        <p:spPr>
          <a:xfrm>
            <a:off x="104775" y="3549075"/>
            <a:ext cx="3972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https://archive.ph/20221120162551/https://twitter.com/realDonaldTrump/status/1328200072987893762</a:t>
            </a:r>
            <a:endParaRPr sz="600">
              <a:solidFill>
                <a:schemeClr val="dk1"/>
              </a:solidFill>
              <a:latin typeface="Old Standard TT"/>
              <a:ea typeface="Old Standard TT"/>
              <a:cs typeface="Old Standard TT"/>
              <a:sym typeface="Old Standard TT"/>
            </a:endParaRPr>
          </a:p>
        </p:txBody>
      </p:sp>
      <p:sp>
        <p:nvSpPr>
          <p:cNvPr id="447" name="Google Shape;447;p43"/>
          <p:cNvSpPr/>
          <p:nvPr/>
        </p:nvSpPr>
        <p:spPr>
          <a:xfrm>
            <a:off x="1054475" y="1847050"/>
            <a:ext cx="1885800" cy="295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3"/>
          <p:cNvSpPr txBox="1"/>
          <p:nvPr>
            <p:ph type="title"/>
          </p:nvPr>
        </p:nvSpPr>
        <p:spPr>
          <a:xfrm>
            <a:off x="180975" y="168725"/>
            <a:ext cx="87249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All Labeled Tweets on Nov 20th, 2022 Are Unavailable</a:t>
            </a:r>
            <a:endParaRPr/>
          </a:p>
        </p:txBody>
      </p:sp>
      <p:sp>
        <p:nvSpPr>
          <p:cNvPr id="449" name="Google Shape;449;p43"/>
          <p:cNvSpPr txBox="1"/>
          <p:nvPr/>
        </p:nvSpPr>
        <p:spPr>
          <a:xfrm>
            <a:off x="2588075" y="3792450"/>
            <a:ext cx="6264000" cy="1154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u="sng">
                <a:solidFill>
                  <a:schemeClr val="dk1"/>
                </a:solidFill>
                <a:latin typeface="Old Standard TT"/>
                <a:ea typeface="Old Standard TT"/>
                <a:cs typeface="Old Standard TT"/>
                <a:sym typeface="Old Standard TT"/>
                <a:hlinkClick r:id="rId7">
                  <a:extLst>
                    <a:ext uri="{A12FA001-AC4F-418D-AE19-62706E023703}">
                      <ahyp:hlinkClr val="tx"/>
                    </a:ext>
                  </a:extLst>
                </a:hlinkClick>
              </a:rPr>
              <a:t>https://web.archive.org/web/20221120025423/https://twitter.com/realDonaldTrump/status/1346805405998075905</a:t>
            </a:r>
            <a:endParaRPr sz="900">
              <a:solidFill>
                <a:schemeClr val="dk1"/>
              </a:solidFill>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sz="900" u="sng">
                <a:solidFill>
                  <a:schemeClr val="dk1"/>
                </a:solidFill>
                <a:latin typeface="Old Standard TT"/>
                <a:ea typeface="Old Standard TT"/>
                <a:cs typeface="Old Standard TT"/>
                <a:sym typeface="Old Standard TT"/>
                <a:hlinkClick r:id="rId8">
                  <a:extLst>
                    <a:ext uri="{A12FA001-AC4F-418D-AE19-62706E023703}">
                      <ahyp:hlinkClr val="tx"/>
                    </a:ext>
                  </a:extLst>
                </a:hlinkClick>
              </a:rPr>
              <a:t>https://archive.ph/20221120162551/https://twitter.com/realDonaldTrump/status/1328200072987893762</a:t>
            </a:r>
            <a:endParaRPr sz="900" u="sng">
              <a:solidFill>
                <a:schemeClr val="dk1"/>
              </a:solidFill>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sz="900" u="sng">
                <a:solidFill>
                  <a:schemeClr val="dk1"/>
                </a:solidFill>
                <a:latin typeface="Old Standard TT"/>
                <a:ea typeface="Old Standard TT"/>
                <a:cs typeface="Old Standard TT"/>
                <a:sym typeface="Old Standard TT"/>
                <a:hlinkClick r:id="rId9">
                  <a:extLst>
                    <a:ext uri="{A12FA001-AC4F-418D-AE19-62706E023703}">
                      <ahyp:hlinkClr val="tx"/>
                    </a:ext>
                  </a:extLst>
                </a:hlinkClick>
              </a:rPr>
              <a:t>https://archive.ph/20221120033932/https://twitter.com/realDonaldTrump/status/1346822610957561858</a:t>
            </a:r>
            <a:endParaRPr sz="900" u="sng">
              <a:solidFill>
                <a:schemeClr val="dk1"/>
              </a:solidFill>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sz="900" u="sng">
                <a:solidFill>
                  <a:schemeClr val="dk1"/>
                </a:solidFill>
                <a:latin typeface="Old Standard TT"/>
                <a:ea typeface="Old Standard TT"/>
                <a:cs typeface="Old Standard TT"/>
                <a:sym typeface="Old Standard TT"/>
                <a:hlinkClick r:id="rId10">
                  <a:extLst>
                    <a:ext uri="{A12FA001-AC4F-418D-AE19-62706E023703}">
                      <ahyp:hlinkClr val="tx"/>
                    </a:ext>
                  </a:extLst>
                </a:hlinkClick>
              </a:rPr>
              <a:t>https://archive.ph/20221120033530/https://twitter.com/realDonaldTrump/status/1346698217304584192</a:t>
            </a:r>
            <a:endParaRPr sz="900" u="sng">
              <a:solidFill>
                <a:schemeClr val="dk1"/>
              </a:solidFill>
              <a:latin typeface="Old Standard TT"/>
              <a:ea typeface="Old Standard TT"/>
              <a:cs typeface="Old Standard TT"/>
              <a:sym typeface="Old Standard TT"/>
            </a:endParaRPr>
          </a:p>
          <a:p>
            <a:pPr indent="0" lvl="0" marL="0" rtl="0" algn="l">
              <a:lnSpc>
                <a:spcPct val="150000"/>
              </a:lnSpc>
              <a:spcBef>
                <a:spcPts val="0"/>
              </a:spcBef>
              <a:spcAft>
                <a:spcPts val="0"/>
              </a:spcAft>
              <a:buNone/>
            </a:pPr>
            <a:r>
              <a:rPr lang="en" sz="900" u="sng">
                <a:solidFill>
                  <a:schemeClr val="dk1"/>
                </a:solidFill>
                <a:latin typeface="Old Standard TT"/>
                <a:ea typeface="Old Standard TT"/>
                <a:cs typeface="Old Standard TT"/>
                <a:sym typeface="Old Standard TT"/>
                <a:hlinkClick r:id="rId11">
                  <a:extLst>
                    <a:ext uri="{A12FA001-AC4F-418D-AE19-62706E023703}">
                      <ahyp:hlinkClr val="tx"/>
                    </a:ext>
                  </a:extLst>
                </a:hlinkClick>
              </a:rPr>
              <a:t>https://archive.ph/20221120032954/https://twitter.com/realDonaldTrump/status/1346685023861272580</a:t>
            </a:r>
            <a:endParaRPr sz="900">
              <a:solidFill>
                <a:schemeClr val="dk1"/>
              </a:solidFill>
              <a:latin typeface="Old Standard TT"/>
              <a:ea typeface="Old Standard TT"/>
              <a:cs typeface="Old Standard TT"/>
              <a:sym typeface="Old Standard TT"/>
            </a:endParaRPr>
          </a:p>
        </p:txBody>
      </p:sp>
      <p:sp>
        <p:nvSpPr>
          <p:cNvPr id="450" name="Google Shape;450;p43"/>
          <p:cNvSpPr txBox="1"/>
          <p:nvPr/>
        </p:nvSpPr>
        <p:spPr>
          <a:xfrm>
            <a:off x="5237600" y="3214700"/>
            <a:ext cx="1827000" cy="400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ld Standard TT"/>
                <a:ea typeface="Old Standard TT"/>
                <a:cs typeface="Old Standard TT"/>
                <a:sym typeface="Old Standard TT"/>
              </a:rPr>
              <a:t>Tweet Unavailable</a:t>
            </a:r>
            <a:endParaRPr>
              <a:latin typeface="Old Standard TT"/>
              <a:ea typeface="Old Standard TT"/>
              <a:cs typeface="Old Standard TT"/>
              <a:sym typeface="Old Standard TT"/>
            </a:endParaRPr>
          </a:p>
        </p:txBody>
      </p:sp>
      <p:cxnSp>
        <p:nvCxnSpPr>
          <p:cNvPr id="451" name="Google Shape;451;p43"/>
          <p:cNvCxnSpPr>
            <a:stCxn id="450" idx="0"/>
            <a:endCxn id="442" idx="2"/>
          </p:cNvCxnSpPr>
          <p:nvPr/>
        </p:nvCxnSpPr>
        <p:spPr>
          <a:xfrm flipH="1" rot="10800000">
            <a:off x="6151100" y="1738400"/>
            <a:ext cx="616200" cy="1476300"/>
          </a:xfrm>
          <a:prstGeom prst="straightConnector1">
            <a:avLst/>
          </a:prstGeom>
          <a:noFill/>
          <a:ln cap="flat" cmpd="sng" w="19050">
            <a:solidFill>
              <a:srgbClr val="FF0000"/>
            </a:solidFill>
            <a:prstDash val="solid"/>
            <a:round/>
            <a:headEnd len="med" w="med" type="none"/>
            <a:tailEnd len="med" w="med" type="triangle"/>
          </a:ln>
        </p:spPr>
      </p:cxnSp>
      <p:cxnSp>
        <p:nvCxnSpPr>
          <p:cNvPr id="452" name="Google Shape;452;p43"/>
          <p:cNvCxnSpPr>
            <a:stCxn id="450" idx="0"/>
            <a:endCxn id="447" idx="3"/>
          </p:cNvCxnSpPr>
          <p:nvPr/>
        </p:nvCxnSpPr>
        <p:spPr>
          <a:xfrm rot="10800000">
            <a:off x="2940200" y="1994600"/>
            <a:ext cx="3210900" cy="1220100"/>
          </a:xfrm>
          <a:prstGeom prst="straightConnector1">
            <a:avLst/>
          </a:prstGeom>
          <a:noFill/>
          <a:ln cap="flat" cmpd="sng" w="19050">
            <a:solidFill>
              <a:srgbClr val="FF0000"/>
            </a:solidFill>
            <a:prstDash val="solid"/>
            <a:round/>
            <a:headEnd len="med" w="med" type="none"/>
            <a:tailEnd len="med" w="med" type="triangle"/>
          </a:ln>
        </p:spPr>
      </p:cxnSp>
      <p:sp>
        <p:nvSpPr>
          <p:cNvPr id="453" name="Google Shape;453;p43"/>
          <p:cNvSpPr/>
          <p:nvPr/>
        </p:nvSpPr>
        <p:spPr>
          <a:xfrm>
            <a:off x="4105350" y="3864075"/>
            <a:ext cx="971400" cy="1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3"/>
          <p:cNvSpPr/>
          <p:nvPr/>
        </p:nvSpPr>
        <p:spPr>
          <a:xfrm>
            <a:off x="3581475" y="4073625"/>
            <a:ext cx="971400" cy="1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3600600" y="4283175"/>
            <a:ext cx="971400" cy="1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3600600" y="4492725"/>
            <a:ext cx="971400" cy="1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3600600" y="4702275"/>
            <a:ext cx="971400" cy="174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4"/>
          <p:cNvSpPr txBox="1"/>
          <p:nvPr>
            <p:ph type="title"/>
          </p:nvPr>
        </p:nvSpPr>
        <p:spPr>
          <a:xfrm>
            <a:off x="0" y="2164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500"/>
              <a:t>Mementos for Labeled Tweets Are Primarily of Old Twitter UI</a:t>
            </a:r>
            <a:endParaRPr sz="2500"/>
          </a:p>
        </p:txBody>
      </p:sp>
      <p:sp>
        <p:nvSpPr>
          <p:cNvPr id="463" name="Google Shape;463;p44"/>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64" name="Google Shape;464;p44"/>
          <p:cNvGraphicFramePr/>
          <p:nvPr/>
        </p:nvGraphicFramePr>
        <p:xfrm>
          <a:off x="1415625" y="1068350"/>
          <a:ext cx="3000000" cy="3000000"/>
        </p:xfrm>
        <a:graphic>
          <a:graphicData uri="http://schemas.openxmlformats.org/drawingml/2006/table">
            <a:tbl>
              <a:tblPr>
                <a:noFill/>
                <a:tableStyleId>{E1214536-07AB-41E6-9DF0-08BF112605F4}</a:tableStyleId>
              </a:tblPr>
              <a:tblGrid>
                <a:gridCol w="1262550"/>
                <a:gridCol w="1262550"/>
                <a:gridCol w="1262550"/>
                <a:gridCol w="1262550"/>
                <a:gridCol w="1262550"/>
              </a:tblGrid>
              <a:tr h="569700">
                <a:tc rowSpan="2">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Type of Label Tweets</a:t>
                      </a:r>
                      <a:endParaRPr b="1" sz="1300">
                        <a:latin typeface="Old Standard TT"/>
                        <a:ea typeface="Old Standard TT"/>
                        <a:cs typeface="Old Standard TT"/>
                        <a:sym typeface="Old Standard TT"/>
                      </a:endParaRPr>
                    </a:p>
                  </a:txBody>
                  <a:tcPr marT="19050" marB="19050" marR="28575" marL="2857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MemGator (All Archives)</a:t>
                      </a:r>
                      <a:endParaRPr b="1" sz="1300">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000">
                          <a:latin typeface="Old Standard TT"/>
                          <a:ea typeface="Old Standard TT"/>
                          <a:cs typeface="Old Standard TT"/>
                          <a:sym typeface="Old Standard TT"/>
                        </a:rPr>
                        <a:t>27430</a:t>
                      </a:r>
                      <a:endParaRPr b="1" sz="10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c gridSpan="2">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CDX (IA)</a:t>
                      </a:r>
                      <a:endParaRPr b="1" sz="1300">
                        <a:latin typeface="Old Standard TT"/>
                        <a:ea typeface="Old Standard TT"/>
                        <a:cs typeface="Old Standard TT"/>
                        <a:sym typeface="Old Standard TT"/>
                      </a:endParaRPr>
                    </a:p>
                    <a:p>
                      <a:pPr indent="0" lvl="0" marL="0" rtl="0" algn="ctr">
                        <a:lnSpc>
                          <a:spcPct val="115000"/>
                        </a:lnSpc>
                        <a:spcBef>
                          <a:spcPts val="0"/>
                        </a:spcBef>
                        <a:spcAft>
                          <a:spcPts val="0"/>
                        </a:spcAft>
                        <a:buNone/>
                      </a:pPr>
                      <a:r>
                        <a:rPr b="1" lang="en" sz="1000">
                          <a:latin typeface="Old Standard TT"/>
                          <a:ea typeface="Old Standard TT"/>
                          <a:cs typeface="Old Standard TT"/>
                          <a:sym typeface="Old Standard TT"/>
                        </a:rPr>
                        <a:t>224276</a:t>
                      </a:r>
                      <a:endParaRPr b="1" sz="10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hMerge="1"/>
              </a:tr>
              <a:tr h="224825">
                <a:tc vMerge="1"/>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Old UI</a:t>
                      </a:r>
                      <a:endParaRPr b="1" sz="13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New UI</a:t>
                      </a:r>
                      <a:endParaRPr b="1" sz="13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Old UI</a:t>
                      </a:r>
                      <a:endParaRPr b="1" sz="13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300">
                          <a:latin typeface="Old Standard TT"/>
                          <a:ea typeface="Old Standard TT"/>
                          <a:cs typeface="Old Standard TT"/>
                          <a:sym typeface="Old Standard TT"/>
                        </a:rPr>
                        <a:t>New UI</a:t>
                      </a:r>
                      <a:endParaRPr b="1" sz="13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33500">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FC</a:t>
                      </a:r>
                      <a:endParaRPr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70.98%</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29.02%</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81.77%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18.23%</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500">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VTR</a:t>
                      </a:r>
                      <a:endParaRPr sz="1100">
                        <a:latin typeface="Old Standard TT"/>
                        <a:ea typeface="Old Standard TT"/>
                        <a:cs typeface="Old Standard TT"/>
                        <a:sym typeface="Old Standard TT"/>
                      </a:endParaRPr>
                    </a:p>
                  </a:txBody>
                  <a:tcPr marT="19050" marB="19050" marR="28575" marL="28575" anchor="b">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83.17%</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16.83%</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95.72%</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Old Standard TT"/>
                          <a:ea typeface="Old Standard TT"/>
                          <a:cs typeface="Old Standard TT"/>
                          <a:sym typeface="Old Standard TT"/>
                        </a:rPr>
                        <a:t>4.28%</a:t>
                      </a:r>
                      <a:endParaRPr sz="1100">
                        <a:latin typeface="Old Standard TT"/>
                        <a:ea typeface="Old Standard TT"/>
                        <a:cs typeface="Old Standard TT"/>
                        <a:sym typeface="Old Standard T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pic>
        <p:nvPicPr>
          <p:cNvPr id="465" name="Google Shape;465;p44" title="Chart"/>
          <p:cNvPicPr preferRelativeResize="0"/>
          <p:nvPr/>
        </p:nvPicPr>
        <p:blipFill rotWithShape="1">
          <a:blip r:embed="rId3">
            <a:alphaModFix/>
          </a:blip>
          <a:srcRect b="0" l="0" r="0" t="13897"/>
          <a:stretch/>
        </p:blipFill>
        <p:spPr>
          <a:xfrm>
            <a:off x="1078200" y="2810375"/>
            <a:ext cx="3356851" cy="1792275"/>
          </a:xfrm>
          <a:prstGeom prst="rect">
            <a:avLst/>
          </a:prstGeom>
          <a:noFill/>
          <a:ln cap="flat" cmpd="sng" w="9525">
            <a:solidFill>
              <a:schemeClr val="dk1"/>
            </a:solidFill>
            <a:prstDash val="solid"/>
            <a:round/>
            <a:headEnd len="sm" w="sm" type="none"/>
            <a:tailEnd len="sm" w="sm" type="none"/>
          </a:ln>
        </p:spPr>
      </p:pic>
      <p:pic>
        <p:nvPicPr>
          <p:cNvPr id="466" name="Google Shape;466;p44" title="Chart"/>
          <p:cNvPicPr preferRelativeResize="0"/>
          <p:nvPr/>
        </p:nvPicPr>
        <p:blipFill rotWithShape="1">
          <a:blip r:embed="rId4">
            <a:alphaModFix/>
          </a:blip>
          <a:srcRect b="0" l="0" r="0" t="13897"/>
          <a:stretch/>
        </p:blipFill>
        <p:spPr>
          <a:xfrm>
            <a:off x="4707875" y="2810375"/>
            <a:ext cx="3357925" cy="1792274"/>
          </a:xfrm>
          <a:prstGeom prst="rect">
            <a:avLst/>
          </a:prstGeom>
          <a:noFill/>
          <a:ln cap="flat" cmpd="sng" w="9525">
            <a:solidFill>
              <a:schemeClr val="dk1"/>
            </a:solidFill>
            <a:prstDash val="solid"/>
            <a:round/>
            <a:headEnd len="sm" w="sm" type="none"/>
            <a:tailEnd len="sm" w="sm" type="none"/>
          </a:ln>
        </p:spPr>
      </p:pic>
      <p:sp>
        <p:nvSpPr>
          <p:cNvPr id="467" name="Google Shape;467;p44"/>
          <p:cNvSpPr txBox="1"/>
          <p:nvPr/>
        </p:nvSpPr>
        <p:spPr>
          <a:xfrm>
            <a:off x="1058950" y="4248150"/>
            <a:ext cx="10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MemGator</a:t>
            </a:r>
            <a:endParaRPr>
              <a:latin typeface="Old Standard TT"/>
              <a:ea typeface="Old Standard TT"/>
              <a:cs typeface="Old Standard TT"/>
              <a:sym typeface="Old Standard TT"/>
            </a:endParaRPr>
          </a:p>
        </p:txBody>
      </p:sp>
      <p:sp>
        <p:nvSpPr>
          <p:cNvPr id="468" name="Google Shape;468;p44"/>
          <p:cNvSpPr txBox="1"/>
          <p:nvPr/>
        </p:nvSpPr>
        <p:spPr>
          <a:xfrm>
            <a:off x="4707025" y="4248150"/>
            <a:ext cx="103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ld Standard TT"/>
                <a:ea typeface="Old Standard TT"/>
                <a:cs typeface="Old Standard TT"/>
                <a:sym typeface="Old Standard TT"/>
              </a:rPr>
              <a:t>CDX (IA)</a:t>
            </a:r>
            <a:endParaRPr>
              <a:latin typeface="Old Standard TT"/>
              <a:ea typeface="Old Standard TT"/>
              <a:cs typeface="Old Standard TT"/>
              <a:sym typeface="Old Standard T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Will Trump Tweet Again?</a:t>
            </a:r>
            <a:endParaRPr/>
          </a:p>
        </p:txBody>
      </p:sp>
      <p:sp>
        <p:nvSpPr>
          <p:cNvPr id="474" name="Google Shape;474;p45"/>
          <p:cNvSpPr txBox="1"/>
          <p:nvPr>
            <p:ph idx="1" type="body"/>
          </p:nvPr>
        </p:nvSpPr>
        <p:spPr>
          <a:xfrm>
            <a:off x="0" y="742800"/>
            <a:ext cx="4470600" cy="3397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Trump’s views</a:t>
            </a:r>
            <a:endParaRPr sz="1500"/>
          </a:p>
          <a:p>
            <a:pPr indent="-317500" lvl="1" marL="914400" rtl="0" algn="l">
              <a:spcBef>
                <a:spcPts val="0"/>
              </a:spcBef>
              <a:spcAft>
                <a:spcPts val="0"/>
              </a:spcAft>
              <a:buSzPts val="1400"/>
              <a:buChar char="○"/>
            </a:pPr>
            <a:r>
              <a:rPr lang="en"/>
              <a:t>“a lot of problems at Twitter”</a:t>
            </a:r>
            <a:endParaRPr/>
          </a:p>
          <a:p>
            <a:pPr indent="-317500" lvl="1" marL="914400" rtl="0" algn="l">
              <a:spcBef>
                <a:spcPts val="0"/>
              </a:spcBef>
              <a:spcAft>
                <a:spcPts val="0"/>
              </a:spcAft>
              <a:buSzPts val="1400"/>
              <a:buChar char="○"/>
            </a:pPr>
            <a:r>
              <a:rPr lang="en"/>
              <a:t>"I don't see any reason for it,"</a:t>
            </a:r>
            <a:endParaRPr/>
          </a:p>
          <a:p>
            <a:pPr indent="-323850" lvl="0" marL="457200" rtl="0" algn="l">
              <a:spcBef>
                <a:spcPts val="0"/>
              </a:spcBef>
              <a:spcAft>
                <a:spcPts val="0"/>
              </a:spcAft>
              <a:buSzPts val="1500"/>
              <a:buChar char="●"/>
            </a:pPr>
            <a:r>
              <a:rPr lang="en" sz="1500"/>
              <a:t>Truth Media: </a:t>
            </a:r>
            <a:r>
              <a:rPr lang="en" sz="1500"/>
              <a:t>His own Social Media</a:t>
            </a:r>
            <a:endParaRPr sz="1500"/>
          </a:p>
        </p:txBody>
      </p:sp>
      <p:sp>
        <p:nvSpPr>
          <p:cNvPr id="475" name="Google Shape;475;p45"/>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45"/>
          <p:cNvSpPr txBox="1"/>
          <p:nvPr/>
        </p:nvSpPr>
        <p:spPr>
          <a:xfrm>
            <a:off x="2650700" y="4529925"/>
            <a:ext cx="61317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4">
                  <a:extLst>
                    <a:ext uri="{A12FA001-AC4F-418D-AE19-62706E023703}">
                      <ahyp:hlinkClr val="tx"/>
                    </a:ext>
                  </a:extLst>
                </a:hlinkClick>
              </a:rPr>
              <a:t>https://truthsocial.com/@realDonaldTrump</a:t>
            </a:r>
            <a:endParaRPr sz="600">
              <a:solidFill>
                <a:schemeClr val="dk1"/>
              </a:solidFill>
              <a:latin typeface="Old Standard TT"/>
              <a:ea typeface="Old Standard TT"/>
              <a:cs typeface="Old Standard TT"/>
              <a:sym typeface="Old Standard TT"/>
            </a:endParaRPr>
          </a:p>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https://www.bloomberg.com/news/articles/2022-11-19/trump-cites-twitter-problems-says-he-ll-stick</a:t>
            </a:r>
            <a:endParaRPr/>
          </a:p>
          <a:p>
            <a:pPr indent="0" lvl="0" marL="0" rtl="0" algn="r">
              <a:spcBef>
                <a:spcPts val="0"/>
              </a:spcBef>
              <a:spcAft>
                <a:spcPts val="0"/>
              </a:spcAft>
              <a:buNone/>
            </a:pPr>
            <a:r>
              <a:rPr lang="en" sz="6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-to-own-platform?leadSource=uverify%20wall</a:t>
            </a:r>
            <a:endParaRPr sz="600">
              <a:solidFill>
                <a:schemeClr val="dk1"/>
              </a:solidFill>
              <a:latin typeface="Old Standard TT"/>
              <a:ea typeface="Old Standard TT"/>
              <a:cs typeface="Old Standard TT"/>
              <a:sym typeface="Old Standard TT"/>
            </a:endParaRPr>
          </a:p>
        </p:txBody>
      </p:sp>
      <p:pic>
        <p:nvPicPr>
          <p:cNvPr id="477" name="Google Shape;477;p45"/>
          <p:cNvPicPr preferRelativeResize="0"/>
          <p:nvPr/>
        </p:nvPicPr>
        <p:blipFill>
          <a:blip r:embed="rId7">
            <a:alphaModFix/>
          </a:blip>
          <a:stretch>
            <a:fillRect/>
          </a:stretch>
        </p:blipFill>
        <p:spPr>
          <a:xfrm>
            <a:off x="4756272" y="732237"/>
            <a:ext cx="4026152" cy="3875526"/>
          </a:xfrm>
          <a:prstGeom prst="rect">
            <a:avLst/>
          </a:prstGeom>
          <a:noFill/>
          <a:ln>
            <a:noFill/>
          </a:ln>
        </p:spPr>
      </p:pic>
      <p:pic>
        <p:nvPicPr>
          <p:cNvPr id="478" name="Google Shape;478;p45"/>
          <p:cNvPicPr preferRelativeResize="0"/>
          <p:nvPr/>
        </p:nvPicPr>
        <p:blipFill rotWithShape="1">
          <a:blip r:embed="rId8">
            <a:alphaModFix/>
          </a:blip>
          <a:srcRect b="0" l="3685" r="2294" t="0"/>
          <a:stretch/>
        </p:blipFill>
        <p:spPr>
          <a:xfrm>
            <a:off x="1104038" y="1952925"/>
            <a:ext cx="2899325" cy="2654850"/>
          </a:xfrm>
          <a:prstGeom prst="rect">
            <a:avLst/>
          </a:prstGeom>
          <a:noFill/>
          <a:ln cap="flat" cmpd="sng" w="9525">
            <a:solidFill>
              <a:schemeClr val="dk1"/>
            </a:solidFill>
            <a:prstDash val="solid"/>
            <a:round/>
            <a:headEnd len="sm" w="sm" type="none"/>
            <a:tailEnd len="sm" w="sm" type="none"/>
          </a:ln>
        </p:spPr>
      </p:pic>
      <p:sp>
        <p:nvSpPr>
          <p:cNvPr id="479" name="Google Shape;479;p45"/>
          <p:cNvSpPr txBox="1"/>
          <p:nvPr/>
        </p:nvSpPr>
        <p:spPr>
          <a:xfrm>
            <a:off x="879150" y="4629975"/>
            <a:ext cx="3124200" cy="261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500" u="sng">
                <a:solidFill>
                  <a:schemeClr val="dk1"/>
                </a:solidFill>
                <a:latin typeface="Old Standard TT"/>
                <a:ea typeface="Old Standard TT"/>
                <a:cs typeface="Old Standard TT"/>
                <a:sym typeface="Old Standard TT"/>
                <a:hlinkClick r:id="rId9">
                  <a:extLst>
                    <a:ext uri="{A12FA001-AC4F-418D-AE19-62706E023703}">
                      <ahyp:hlinkClr val="tx"/>
                    </a:ext>
                  </a:extLst>
                </a:hlinkClick>
              </a:rPr>
              <a:t>https://web.archive.org/web/20220000000000*/https://truthsocial.com/@realDonaldTrump</a:t>
            </a:r>
            <a:endParaRPr sz="500">
              <a:solidFill>
                <a:schemeClr val="dk1"/>
              </a:solidFill>
              <a:latin typeface="Old Standard TT"/>
              <a:ea typeface="Old Standard TT"/>
              <a:cs typeface="Old Standard TT"/>
              <a:sym typeface="Old Standard T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6"/>
          <p:cNvSpPr txBox="1"/>
          <p:nvPr>
            <p:ph type="title"/>
          </p:nvPr>
        </p:nvSpPr>
        <p:spPr>
          <a:xfrm>
            <a:off x="0" y="1402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a:t>Key Takeaways</a:t>
            </a:r>
            <a:endParaRPr/>
          </a:p>
        </p:txBody>
      </p:sp>
      <p:sp>
        <p:nvSpPr>
          <p:cNvPr id="485" name="Google Shape;485;p46"/>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46"/>
          <p:cNvSpPr txBox="1"/>
          <p:nvPr>
            <p:ph idx="1" type="body"/>
          </p:nvPr>
        </p:nvSpPr>
        <p:spPr>
          <a:xfrm>
            <a:off x="412050" y="769225"/>
            <a:ext cx="8520600" cy="4263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t>Twitter started adding labels to tweets to combat misleading information.</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476 unique tweets with labels collected (previous study)</a:t>
            </a:r>
            <a:endParaRPr sz="1400"/>
          </a:p>
          <a:p>
            <a:pPr indent="-317500" lvl="1" marL="914400" rtl="0" algn="l">
              <a:lnSpc>
                <a:spcPct val="100000"/>
              </a:lnSpc>
              <a:spcBef>
                <a:spcPts val="0"/>
              </a:spcBef>
              <a:spcAft>
                <a:spcPts val="0"/>
              </a:spcAft>
              <a:buSzPts val="1400"/>
              <a:buChar char="○"/>
            </a:pPr>
            <a:r>
              <a:rPr lang="en"/>
              <a:t>450 “Fact-check” - FC</a:t>
            </a:r>
            <a:endParaRPr/>
          </a:p>
          <a:p>
            <a:pPr indent="-317500" lvl="1" marL="914400" rtl="0" algn="l">
              <a:lnSpc>
                <a:spcPct val="100000"/>
              </a:lnSpc>
              <a:spcBef>
                <a:spcPts val="0"/>
              </a:spcBef>
              <a:spcAft>
                <a:spcPts val="0"/>
              </a:spcAft>
              <a:buSzPts val="1400"/>
              <a:buChar char="○"/>
            </a:pPr>
            <a:r>
              <a:rPr lang="en"/>
              <a:t>26 “Violated Twitter Rules” - VTR</a:t>
            </a:r>
            <a:endParaRPr/>
          </a:p>
          <a:p>
            <a:pPr indent="0" lvl="0" marL="9144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@realDonaldTrump’s</a:t>
            </a:r>
            <a:r>
              <a:rPr lang="en" sz="1400"/>
              <a:t> tweets </a:t>
            </a:r>
            <a:r>
              <a:rPr lang="en" sz="1400"/>
              <a:t>around the US presidential election</a:t>
            </a:r>
            <a:r>
              <a:rPr lang="en" sz="1400"/>
              <a:t> (Nov - Dec, 2020) were labeled the most.</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As of Dec 3, 2022,</a:t>
            </a:r>
            <a:endParaRPr sz="1400"/>
          </a:p>
          <a:p>
            <a:pPr indent="-317500" lvl="1" marL="914400" rtl="0" algn="l">
              <a:lnSpc>
                <a:spcPct val="100000"/>
              </a:lnSpc>
              <a:spcBef>
                <a:spcPts val="0"/>
              </a:spcBef>
              <a:spcAft>
                <a:spcPts val="0"/>
              </a:spcAft>
              <a:buSzPts val="1400"/>
              <a:buChar char="○"/>
            </a:pPr>
            <a:r>
              <a:rPr lang="en"/>
              <a:t>All 26 VTR labeled tweets are present on the live web.</a:t>
            </a:r>
            <a:endParaRPr/>
          </a:p>
          <a:p>
            <a:pPr indent="-317500" lvl="1" marL="914400" rtl="0" algn="l">
              <a:lnSpc>
                <a:spcPct val="100000"/>
              </a:lnSpc>
              <a:spcBef>
                <a:spcPts val="0"/>
              </a:spcBef>
              <a:spcAft>
                <a:spcPts val="0"/>
              </a:spcAft>
              <a:buSzPts val="1400"/>
              <a:buChar char="○"/>
            </a:pPr>
            <a:r>
              <a:rPr lang="en"/>
              <a:t>20 (out 450) FC labeled tweets are not available on the live web.</a:t>
            </a:r>
            <a:endParaRPr/>
          </a:p>
          <a:p>
            <a:pPr indent="-317500" lvl="2" marL="1371600" rtl="0" algn="l">
              <a:lnSpc>
                <a:spcPct val="100000"/>
              </a:lnSpc>
              <a:spcBef>
                <a:spcPts val="0"/>
              </a:spcBef>
              <a:spcAft>
                <a:spcPts val="0"/>
              </a:spcAft>
              <a:buSzPts val="1400"/>
              <a:buChar char="■"/>
            </a:pPr>
            <a:r>
              <a:rPr lang="en"/>
              <a:t>3 of 5 deleted tweets authored by him were tweeted on January 6th 2021.</a:t>
            </a:r>
            <a:endParaRPr/>
          </a:p>
          <a:p>
            <a:pPr indent="0" lvl="0" marL="13716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It appears that web archives still continue to save its older UI mementos, most likely as a result of the challenges in preserving new Twitter UI.</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 sz="1400"/>
              <a:t>Every working new Twitter UI URIM for labeled tweets has also preserved its labels.</a:t>
            </a:r>
            <a:endParaRPr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7"/>
          <p:cNvSpPr txBox="1"/>
          <p:nvPr>
            <p:ph type="title"/>
          </p:nvPr>
        </p:nvSpPr>
        <p:spPr>
          <a:xfrm>
            <a:off x="0" y="2265150"/>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Back-up slides</a:t>
            </a:r>
            <a:endParaRPr/>
          </a:p>
        </p:txBody>
      </p:sp>
      <p:sp>
        <p:nvSpPr>
          <p:cNvPr id="492" name="Google Shape;492;p47"/>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8"/>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Latest URIMs for New UI, VTR Labels </a:t>
            </a:r>
            <a:endParaRPr/>
          </a:p>
        </p:txBody>
      </p:sp>
      <p:sp>
        <p:nvSpPr>
          <p:cNvPr id="498" name="Google Shape;498;p48"/>
          <p:cNvSpPr txBox="1"/>
          <p:nvPr>
            <p:ph idx="1" type="body"/>
          </p:nvPr>
        </p:nvSpPr>
        <p:spPr>
          <a:xfrm>
            <a:off x="311700" y="1171600"/>
            <a:ext cx="8520600" cy="23583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All are from IA.</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All are archived with the label.</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https://web.archive.org/web/20221120173826/https://twitter.com/realDonaldTrump/status/1266231100780744704</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https://web.archive.org/web/20221202035039/https://twitter.com/realDonaldTrump/status/1275409656488382465</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https://web.archive.org/web/20221202035122/https://twitter.com/realdonaldtrump/status/1275409656488382465</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https://web.archive.org/web/20221122195238/https://twitter.com/realDonaldTrump/status/1297495295266357248</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https://web.archive.org/web/20221122140122/https://twitter.com/realDonaldTrump/status/1301528522582786049</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https://web.archive.org/web/20221120172811/https://twitter.com/realDonaldTrump/status/1313449844413992961</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https://web.archive.org/web/20221122234139/https://twitter.com/realDonaldTrump/status/1315316071243476997</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https://web.archive.org/web/20221120145347/https://twitter.com/realDonaldTrump/status/1323864823680126977</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https://web.archive.org/web/20221126091828/https://twitter.com/realDonaldTrump/status/1324004491612618752</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rPr lang="en" sz="985">
                <a:latin typeface="Courier New"/>
                <a:ea typeface="Courier New"/>
                <a:cs typeface="Courier New"/>
                <a:sym typeface="Courier New"/>
              </a:rPr>
              <a:t>https://web.archive.org/web/20221120182239/https://twitter.com/realDonaldTrump/status/1324613181466173440</a:t>
            </a:r>
            <a:endParaRPr sz="985">
              <a:latin typeface="Courier New"/>
              <a:ea typeface="Courier New"/>
              <a:cs typeface="Courier New"/>
              <a:sym typeface="Courier New"/>
            </a:endParaRPr>
          </a:p>
          <a:p>
            <a:pPr indent="0" lvl="0" marL="457200" rtl="0" algn="l">
              <a:lnSpc>
                <a:spcPct val="100000"/>
              </a:lnSpc>
              <a:spcBef>
                <a:spcPts val="0"/>
              </a:spcBef>
              <a:spcAft>
                <a:spcPts val="0"/>
              </a:spcAft>
              <a:buClr>
                <a:schemeClr val="dk1"/>
              </a:buClr>
              <a:buSzPts val="358"/>
              <a:buFont typeface="Arial"/>
              <a:buNone/>
            </a:pPr>
            <a:r>
              <a:t/>
            </a:r>
            <a:endParaRPr sz="985">
              <a:latin typeface="Courier New"/>
              <a:ea typeface="Courier New"/>
              <a:cs typeface="Courier New"/>
              <a:sym typeface="Courier New"/>
            </a:endParaRPr>
          </a:p>
          <a:p>
            <a:pPr indent="0" lvl="0" marL="0" rtl="0" algn="l">
              <a:lnSpc>
                <a:spcPct val="100000"/>
              </a:lnSpc>
              <a:spcBef>
                <a:spcPts val="0"/>
              </a:spcBef>
              <a:spcAft>
                <a:spcPts val="0"/>
              </a:spcAft>
              <a:buSzPts val="358"/>
              <a:buNone/>
            </a:pPr>
            <a:r>
              <a:t/>
            </a:r>
            <a:endParaRPr sz="985">
              <a:latin typeface="Courier New"/>
              <a:ea typeface="Courier New"/>
              <a:cs typeface="Courier New"/>
              <a:sym typeface="Courier New"/>
            </a:endParaRPr>
          </a:p>
        </p:txBody>
      </p:sp>
      <p:sp>
        <p:nvSpPr>
          <p:cNvPr id="499" name="Google Shape;499;p48"/>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6666"/>
              <a:buFont typeface="Arial"/>
              <a:buNone/>
            </a:pPr>
            <a:r>
              <a:rPr lang="en"/>
              <a:t>Latest URIMs for New UI, FC Labels </a:t>
            </a:r>
            <a:endParaRPr/>
          </a:p>
          <a:p>
            <a:pPr indent="0" lvl="0" marL="0" rtl="0" algn="ctr">
              <a:spcBef>
                <a:spcPts val="0"/>
              </a:spcBef>
              <a:spcAft>
                <a:spcPts val="0"/>
              </a:spcAft>
              <a:buClr>
                <a:schemeClr val="dk1"/>
              </a:buClr>
              <a:buSzPct val="36666"/>
              <a:buFont typeface="Arial"/>
              <a:buNone/>
            </a:pPr>
            <a:r>
              <a:t/>
            </a:r>
            <a:endParaRPr/>
          </a:p>
          <a:p>
            <a:pPr indent="0" lvl="0" marL="0" rtl="0" algn="ctr">
              <a:spcBef>
                <a:spcPts val="0"/>
              </a:spcBef>
              <a:spcAft>
                <a:spcPts val="0"/>
              </a:spcAft>
              <a:buNone/>
            </a:pPr>
            <a:r>
              <a:t/>
            </a:r>
            <a:endParaRPr/>
          </a:p>
        </p:txBody>
      </p:sp>
      <p:sp>
        <p:nvSpPr>
          <p:cNvPr id="505" name="Google Shape;505;p49"/>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49"/>
          <p:cNvSpPr txBox="1"/>
          <p:nvPr>
            <p:ph idx="1" type="body"/>
          </p:nvPr>
        </p:nvSpPr>
        <p:spPr>
          <a:xfrm>
            <a:off x="252900" y="753425"/>
            <a:ext cx="8891100" cy="23583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Archive.md - 10</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 sz="1200">
                <a:latin typeface="Arial"/>
                <a:ea typeface="Arial"/>
                <a:cs typeface="Arial"/>
                <a:sym typeface="Arial"/>
              </a:rPr>
              <a:t>Working - all</a:t>
            </a:r>
            <a:endParaRPr sz="1200">
              <a:latin typeface="Arial"/>
              <a:ea typeface="Arial"/>
              <a:cs typeface="Arial"/>
              <a:sym typeface="Arial"/>
            </a:endParaRPr>
          </a:p>
          <a:p>
            <a:pPr indent="-304800" lvl="2" marL="1371600" rtl="0" algn="l">
              <a:lnSpc>
                <a:spcPct val="100000"/>
              </a:lnSpc>
              <a:spcBef>
                <a:spcPts val="0"/>
              </a:spcBef>
              <a:spcAft>
                <a:spcPts val="0"/>
              </a:spcAft>
              <a:buSzPts val="1200"/>
              <a:buFont typeface="Arial"/>
              <a:buChar char="■"/>
            </a:pPr>
            <a:r>
              <a:rPr lang="en" sz="1200">
                <a:latin typeface="Arial"/>
                <a:ea typeface="Arial"/>
                <a:cs typeface="Arial"/>
                <a:sym typeface="Arial"/>
              </a:rPr>
              <a:t>6 - tweet and label present</a:t>
            </a:r>
            <a:endParaRPr sz="1200">
              <a:latin typeface="Arial"/>
              <a:ea typeface="Arial"/>
              <a:cs typeface="Arial"/>
              <a:sym typeface="Arial"/>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3"/>
              </a:rPr>
              <a:t>https://archive.ph/20221122180637/https://twitter.com/realDonaldTrump/status/1342245390540804096</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4"/>
              </a:rPr>
              <a:t>https://archive.ph/20221120034008/https://twitter.com/realDonaldTrump/status/1346659909492998146</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5"/>
              </a:rPr>
              <a:t>https://archive.ph/20221120033605/https://twitter.com/realDonaldTrump/status/1346805405998075905</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6"/>
              </a:rPr>
              <a:t>https://archive.ph/20221120033632/https://twitter.com/realDonaldTrump/status/1346808075626426371</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7"/>
              </a:rPr>
              <a:t>https://archive.ph/20221120033634/https://twitter.com/realDonaldTrump/status/1346818855298072576</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8"/>
              </a:rPr>
              <a:t>https://archive.ph/20221120032915/https://twitter.com/realDonaldTrump/status/1346845109736845318</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t/>
            </a:r>
            <a:endParaRPr sz="1200">
              <a:latin typeface="Arial"/>
              <a:ea typeface="Arial"/>
              <a:cs typeface="Arial"/>
              <a:sym typeface="Arial"/>
            </a:endParaRPr>
          </a:p>
          <a:p>
            <a:pPr indent="-304800" lvl="2" marL="1371600" rtl="0" algn="l">
              <a:lnSpc>
                <a:spcPct val="100000"/>
              </a:lnSpc>
              <a:spcBef>
                <a:spcPts val="0"/>
              </a:spcBef>
              <a:spcAft>
                <a:spcPts val="0"/>
              </a:spcAft>
              <a:buSzPts val="1200"/>
              <a:buFont typeface="Arial"/>
              <a:buChar char="■"/>
            </a:pPr>
            <a:r>
              <a:rPr lang="en" sz="1200">
                <a:latin typeface="Arial"/>
                <a:ea typeface="Arial"/>
                <a:cs typeface="Arial"/>
                <a:sym typeface="Arial"/>
              </a:rPr>
              <a:t>4 tweet not present</a:t>
            </a:r>
            <a:endParaRPr sz="1200">
              <a:latin typeface="Arial"/>
              <a:ea typeface="Arial"/>
              <a:cs typeface="Arial"/>
              <a:sym typeface="Arial"/>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9"/>
              </a:rPr>
              <a:t>https://archive.ph/20221120162551/https://twitter.com/realDonaldTrump/status/132820007298789376</a:t>
            </a:r>
            <a:r>
              <a:rPr lang="en" sz="900" u="sng">
                <a:solidFill>
                  <a:schemeClr val="hlink"/>
                </a:solidFill>
                <a:latin typeface="Courier New"/>
                <a:ea typeface="Courier New"/>
                <a:cs typeface="Courier New"/>
                <a:sym typeface="Courier New"/>
                <a:hlinkClick r:id="rId10"/>
              </a:rPr>
              <a:t>2</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1"/>
              </a:rPr>
              <a:t>https://archive.ph/20221120033932/https://twitter.com/realDonaldTrump/status/1346822610957561858</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2"/>
              </a:rPr>
              <a:t>https://archive.ph/20221120033530/https://twitter.com/realDonaldTrump/status/1346698217304584192</a:t>
            </a:r>
            <a:endParaRPr sz="900">
              <a:latin typeface="Courier New"/>
              <a:ea typeface="Courier New"/>
              <a:cs typeface="Courier New"/>
              <a:sym typeface="Courier New"/>
            </a:endParaRPr>
          </a:p>
          <a:p>
            <a:pPr indent="0" lvl="0" marL="13716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3"/>
              </a:rPr>
              <a:t>https://archive.ph/20221120032954/https://twitter.com/realDonaldTrump/status/1346685023861272580</a:t>
            </a:r>
            <a:endParaRPr sz="900">
              <a:latin typeface="Courier New"/>
              <a:ea typeface="Courier New"/>
              <a:cs typeface="Courier New"/>
              <a:sym typeface="Courier New"/>
            </a:endParaRPr>
          </a:p>
          <a:p>
            <a:pPr indent="-304800" lvl="0" marL="457200" rtl="0" algn="l">
              <a:lnSpc>
                <a:spcPct val="100000"/>
              </a:lnSpc>
              <a:spcBef>
                <a:spcPts val="0"/>
              </a:spcBef>
              <a:spcAft>
                <a:spcPts val="0"/>
              </a:spcAft>
              <a:buSzPts val="1200"/>
              <a:buFont typeface="Arial"/>
              <a:buChar char="●"/>
            </a:pPr>
            <a:r>
              <a:rPr lang="en" sz="1200">
                <a:latin typeface="Arial"/>
                <a:ea typeface="Arial"/>
                <a:cs typeface="Arial"/>
                <a:sym typeface="Arial"/>
              </a:rPr>
              <a:t>ArchiveIt - 5</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 sz="1200">
                <a:latin typeface="Arial"/>
                <a:ea typeface="Arial"/>
                <a:cs typeface="Arial"/>
                <a:sym typeface="Arial"/>
              </a:rPr>
              <a:t>Working: 1, label is present: </a:t>
            </a:r>
            <a:r>
              <a:rPr lang="en" sz="900" u="sng">
                <a:solidFill>
                  <a:schemeClr val="hlink"/>
                </a:solidFill>
                <a:latin typeface="Courier New"/>
                <a:ea typeface="Courier New"/>
                <a:cs typeface="Courier New"/>
                <a:sym typeface="Courier New"/>
                <a:hlinkClick r:id="rId14"/>
              </a:rPr>
              <a:t>https://wayback.archive-it.org/all/20221120072909/https://twitter.com/realDonaldTrump/status/1346698217304584192</a:t>
            </a:r>
            <a:endParaRPr sz="900">
              <a:latin typeface="Courier New"/>
              <a:ea typeface="Courier New"/>
              <a:cs typeface="Courier New"/>
              <a:sym typeface="Courier New"/>
            </a:endParaRPr>
          </a:p>
          <a:p>
            <a:pPr indent="-304800" lvl="1" marL="914400" rtl="0" algn="l">
              <a:lnSpc>
                <a:spcPct val="100000"/>
              </a:lnSpc>
              <a:spcBef>
                <a:spcPts val="0"/>
              </a:spcBef>
              <a:spcAft>
                <a:spcPts val="0"/>
              </a:spcAft>
              <a:buSzPts val="1200"/>
              <a:buFont typeface="Arial"/>
              <a:buChar char="○"/>
            </a:pPr>
            <a:r>
              <a:rPr lang="en" sz="1200">
                <a:latin typeface="Arial"/>
                <a:ea typeface="Arial"/>
                <a:cs typeface="Arial"/>
                <a:sym typeface="Arial"/>
              </a:rPr>
              <a:t>Something went wrong. Try reloading.-  4 </a:t>
            </a:r>
            <a:r>
              <a:rPr lang="en" sz="900" u="sng">
                <a:solidFill>
                  <a:schemeClr val="hlink"/>
                </a:solidFill>
                <a:latin typeface="Courier New"/>
                <a:ea typeface="Courier New"/>
                <a:cs typeface="Courier New"/>
                <a:sym typeface="Courier New"/>
                <a:hlinkClick r:id="rId15"/>
              </a:rPr>
              <a:t>https://wayback.archive-it.org/all/20221124125920/https://twitter.com/realDonaldTrump/status/1336148836495069185</a:t>
            </a:r>
            <a:endParaRPr sz="900"/>
          </a:p>
          <a:p>
            <a:pPr indent="0" lvl="0" marL="9144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6"/>
              </a:rPr>
              <a:t>https://wayback.archive-it.org/all/20221124125752/https://twitter.com/realDonaldTrump/status/1339953001847525379</a:t>
            </a:r>
            <a:endParaRPr sz="900"/>
          </a:p>
          <a:p>
            <a:pPr indent="0" lvl="0" marL="9144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7"/>
              </a:rPr>
              <a:t>https://wayback.archive-it.org/all/20221124124645/https://twitter.com/realDonaldTrump/status/1342245390540804096</a:t>
            </a:r>
            <a:endParaRPr sz="900"/>
          </a:p>
          <a:p>
            <a:pPr indent="0" lvl="0" marL="914400" rtl="0" algn="l">
              <a:lnSpc>
                <a:spcPct val="100000"/>
              </a:lnSpc>
              <a:spcBef>
                <a:spcPts val="0"/>
              </a:spcBef>
              <a:spcAft>
                <a:spcPts val="0"/>
              </a:spcAft>
              <a:buNone/>
            </a:pPr>
            <a:r>
              <a:rPr lang="en" sz="900" u="sng">
                <a:solidFill>
                  <a:schemeClr val="hlink"/>
                </a:solidFill>
                <a:latin typeface="Courier New"/>
                <a:ea typeface="Courier New"/>
                <a:cs typeface="Courier New"/>
                <a:sym typeface="Courier New"/>
                <a:hlinkClick r:id="rId18"/>
              </a:rPr>
              <a:t>https://wayback.archive-it.org/all/20221124130249/https://twitter.com/realDonaldTrump/status/1328382287331856384</a:t>
            </a:r>
            <a:endParaRPr sz="9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985">
              <a:latin typeface="Courier New"/>
              <a:ea typeface="Courier New"/>
              <a:cs typeface="Courier New"/>
              <a:sym typeface="Courier New"/>
            </a:endParaRPr>
          </a:p>
          <a:p>
            <a:pPr indent="0" lvl="0" marL="0" rtl="0" algn="l">
              <a:lnSpc>
                <a:spcPct val="100000"/>
              </a:lnSpc>
              <a:spcBef>
                <a:spcPts val="0"/>
              </a:spcBef>
              <a:spcAft>
                <a:spcPts val="0"/>
              </a:spcAft>
              <a:buSzPts val="358"/>
              <a:buNone/>
            </a:pPr>
            <a:r>
              <a:t/>
            </a:r>
            <a:endParaRPr sz="985">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0"/>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sp>
        <p:nvSpPr>
          <p:cNvPr id="512" name="Google Shape;512;p50"/>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70000"/>
          </a:bodyPr>
          <a:lstStyle/>
          <a:p>
            <a:pPr indent="-308610" lvl="0" marL="457200" rtl="0" algn="l">
              <a:lnSpc>
                <a:spcPct val="100000"/>
              </a:lnSpc>
              <a:spcBef>
                <a:spcPts val="0"/>
              </a:spcBef>
              <a:spcAft>
                <a:spcPts val="0"/>
              </a:spcAft>
              <a:buSzPct val="100000"/>
              <a:buFont typeface="Arial"/>
              <a:buChar char="●"/>
            </a:pPr>
            <a:r>
              <a:rPr lang="en">
                <a:latin typeface="Arial"/>
                <a:ea typeface="Arial"/>
                <a:cs typeface="Arial"/>
                <a:sym typeface="Arial"/>
              </a:rPr>
              <a:t>IA - 103</a:t>
            </a:r>
            <a:endParaRPr>
              <a:latin typeface="Arial"/>
              <a:ea typeface="Arial"/>
              <a:cs typeface="Arial"/>
              <a:sym typeface="Arial"/>
            </a:endParaRPr>
          </a:p>
          <a:p>
            <a:pPr indent="-290830" lvl="1" marL="914400" rtl="0" algn="l">
              <a:lnSpc>
                <a:spcPct val="100000"/>
              </a:lnSpc>
              <a:spcBef>
                <a:spcPts val="0"/>
              </a:spcBef>
              <a:spcAft>
                <a:spcPts val="0"/>
              </a:spcAft>
              <a:buSzPct val="100000"/>
              <a:buFont typeface="Arial"/>
              <a:buChar char="○"/>
            </a:pPr>
            <a:r>
              <a:rPr lang="en">
                <a:latin typeface="Arial"/>
                <a:ea typeface="Arial"/>
                <a:cs typeface="Arial"/>
                <a:sym typeface="Arial"/>
              </a:rPr>
              <a:t>Tweet available and label is present - 44</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https://web.archive.org/web/20221125031124/https://twitter.com/realDonaldTrump/status/1346659909492998146</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https://web.archive.org/web/20221124015211/https://twitter.com/realDonaldTrump/status/1346685023861272580</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https://web.archive.org/web/20221121175123/https://twitter.com/realDonaldTrump/status/1346698217304584192</a:t>
            </a:r>
            <a:endParaRPr>
              <a:latin typeface="Arial"/>
              <a:ea typeface="Arial"/>
              <a:cs typeface="Arial"/>
              <a:sym typeface="Arial"/>
            </a:endParaRPr>
          </a:p>
          <a:p>
            <a:pPr indent="-290830" lvl="1" marL="914400" rtl="0" algn="l">
              <a:lnSpc>
                <a:spcPct val="100000"/>
              </a:lnSpc>
              <a:spcBef>
                <a:spcPts val="0"/>
              </a:spcBef>
              <a:spcAft>
                <a:spcPts val="0"/>
              </a:spcAft>
              <a:buSzPct val="100000"/>
              <a:buFont typeface="Arial"/>
              <a:buChar char="○"/>
            </a:pPr>
            <a:r>
              <a:rPr lang="en">
                <a:latin typeface="Arial"/>
                <a:ea typeface="Arial"/>
                <a:cs typeface="Arial"/>
                <a:sym typeface="Arial"/>
              </a:rPr>
              <a:t>Tweet </a:t>
            </a:r>
            <a:r>
              <a:rPr lang="en">
                <a:latin typeface="Arial"/>
                <a:ea typeface="Arial"/>
                <a:cs typeface="Arial"/>
                <a:sym typeface="Arial"/>
              </a:rPr>
              <a:t>unavailable</a:t>
            </a:r>
            <a:r>
              <a:rPr lang="en">
                <a:latin typeface="Arial"/>
                <a:ea typeface="Arial"/>
                <a:cs typeface="Arial"/>
                <a:sym typeface="Arial"/>
              </a:rPr>
              <a:t> - 1</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u="sng">
                <a:solidFill>
                  <a:schemeClr val="hlink"/>
                </a:solidFill>
                <a:latin typeface="Arial"/>
                <a:ea typeface="Arial"/>
                <a:cs typeface="Arial"/>
                <a:sym typeface="Arial"/>
                <a:hlinkClick r:id="rId3"/>
              </a:rPr>
              <a:t>https://web.archive.org/web/20221120025423/https://twitter.com/realDonaldTrump/status/1346805405998075905</a:t>
            </a:r>
            <a:endParaRPr>
              <a:latin typeface="Arial"/>
              <a:ea typeface="Arial"/>
              <a:cs typeface="Arial"/>
              <a:sym typeface="Arial"/>
            </a:endParaRPr>
          </a:p>
          <a:p>
            <a:pPr indent="-290830" lvl="1" marL="914400" rtl="0" algn="l">
              <a:lnSpc>
                <a:spcPct val="100000"/>
              </a:lnSpc>
              <a:spcBef>
                <a:spcPts val="0"/>
              </a:spcBef>
              <a:spcAft>
                <a:spcPts val="0"/>
              </a:spcAft>
              <a:buSzPct val="100000"/>
              <a:buFont typeface="Arial"/>
              <a:buChar char="○"/>
            </a:pPr>
            <a:r>
              <a:rPr lang="en">
                <a:latin typeface="Arial"/>
                <a:ea typeface="Arial"/>
                <a:cs typeface="Arial"/>
                <a:sym typeface="Arial"/>
              </a:rPr>
              <a:t>Twitter error pages</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a:latin typeface="Arial"/>
                <a:ea typeface="Arial"/>
                <a:cs typeface="Arial"/>
                <a:sym typeface="Arial"/>
              </a:rPr>
              <a:t>Nothing to see here (poodle picture): 27</a:t>
            </a:r>
            <a:endParaRPr>
              <a:latin typeface="Arial"/>
              <a:ea typeface="Arial"/>
              <a:cs typeface="Arial"/>
              <a:sym typeface="Arial"/>
            </a:endParaRPr>
          </a:p>
          <a:p>
            <a:pPr indent="-290830" lvl="3" marL="18288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https://web.archive.org/web/20221119133813/https://twitter.com/realDonaldTrump/status/1346900434540240897</a:t>
            </a:r>
            <a:endParaRPr>
              <a:latin typeface="Arial"/>
              <a:ea typeface="Arial"/>
              <a:cs typeface="Arial"/>
              <a:sym typeface="Arial"/>
            </a:endParaRPr>
          </a:p>
          <a:p>
            <a:pPr indent="-290830" lvl="3" marL="18288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https://web.archive.org/web/20221119082619/https://twitter.com/realDonaldTrump/status/1346928882595885058</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a:latin typeface="Arial"/>
                <a:ea typeface="Arial"/>
                <a:cs typeface="Arial"/>
                <a:sym typeface="Arial"/>
              </a:rPr>
              <a:t>Something went wrong. Try reloading.: 30</a:t>
            </a:r>
            <a:endParaRPr>
              <a:latin typeface="Arial"/>
              <a:ea typeface="Arial"/>
              <a:cs typeface="Arial"/>
              <a:sym typeface="Arial"/>
            </a:endParaRPr>
          </a:p>
          <a:p>
            <a:pPr indent="-290830" lvl="3" marL="18288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https://web.archive.org/web/20221122082246/https://twitter.com/realDonaldTrump/status/1325099845045071873</a:t>
            </a:r>
            <a:endParaRPr>
              <a:latin typeface="Arial"/>
              <a:ea typeface="Arial"/>
              <a:cs typeface="Arial"/>
              <a:sym typeface="Arial"/>
            </a:endParaRPr>
          </a:p>
          <a:p>
            <a:pPr indent="-290830" lvl="3" marL="18288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https://web.archive.org/web/20221128220715/http://twitter.com/realdonaldtrump/status/1327956491056279552</a:t>
            </a:r>
            <a:endParaRPr>
              <a:latin typeface="Arial"/>
              <a:ea typeface="Arial"/>
              <a:cs typeface="Arial"/>
              <a:sym typeface="Arial"/>
            </a:endParaRPr>
          </a:p>
          <a:p>
            <a:pPr indent="-290830" lvl="3" marL="1828800" rtl="0" algn="l">
              <a:lnSpc>
                <a:spcPct val="100000"/>
              </a:lnSpc>
              <a:spcBef>
                <a:spcPts val="0"/>
              </a:spcBef>
              <a:spcAft>
                <a:spcPts val="0"/>
              </a:spcAft>
              <a:buSzPct val="100000"/>
              <a:buFont typeface="Arial"/>
              <a:buChar char="●"/>
            </a:pPr>
            <a:r>
              <a:rPr lang="en">
                <a:latin typeface="Arial"/>
                <a:ea typeface="Arial"/>
                <a:cs typeface="Arial"/>
                <a:sym typeface="Arial"/>
              </a:rPr>
              <a:t>https://web.archive.org/web/20221120064713/https://twitter.com/realdonaldtrump/status/1328200072987893762</a:t>
            </a:r>
            <a:endParaRPr>
              <a:latin typeface="Arial"/>
              <a:ea typeface="Arial"/>
              <a:cs typeface="Arial"/>
              <a:sym typeface="Arial"/>
            </a:endParaRPr>
          </a:p>
          <a:p>
            <a:pPr indent="-290830" lvl="1" marL="914400" rtl="0" algn="l">
              <a:lnSpc>
                <a:spcPct val="100000"/>
              </a:lnSpc>
              <a:spcBef>
                <a:spcPts val="0"/>
              </a:spcBef>
              <a:spcAft>
                <a:spcPts val="0"/>
              </a:spcAft>
              <a:buSzPct val="100000"/>
              <a:buFont typeface="Arial"/>
              <a:buChar char="○"/>
            </a:pPr>
            <a:r>
              <a:rPr lang="en">
                <a:latin typeface="Arial"/>
                <a:ea typeface="Arial"/>
                <a:cs typeface="Arial"/>
                <a:sym typeface="Arial"/>
              </a:rPr>
              <a:t>Blank, Archival HTTP 429 - 1</a:t>
            </a:r>
            <a:endParaRPr>
              <a:latin typeface="Arial"/>
              <a:ea typeface="Arial"/>
              <a:cs typeface="Arial"/>
              <a:sym typeface="Arial"/>
            </a:endParaRPr>
          </a:p>
          <a:p>
            <a:pPr indent="-290830" lvl="2" marL="1371600" rtl="0" algn="l">
              <a:lnSpc>
                <a:spcPct val="100000"/>
              </a:lnSpc>
              <a:spcBef>
                <a:spcPts val="0"/>
              </a:spcBef>
              <a:spcAft>
                <a:spcPts val="0"/>
              </a:spcAft>
              <a:buSzPct val="100000"/>
              <a:buFont typeface="Arial"/>
              <a:buChar char="■"/>
            </a:pPr>
            <a:r>
              <a:rPr lang="en" u="sng">
                <a:solidFill>
                  <a:schemeClr val="hlink"/>
                </a:solidFill>
                <a:latin typeface="Arial"/>
                <a:ea typeface="Arial"/>
                <a:cs typeface="Arial"/>
                <a:sym typeface="Arial"/>
                <a:hlinkClick r:id="rId4"/>
              </a:rPr>
              <a:t>https://web.archive.org/web/20221202033532/https://twitter.com/realdonaldtrump/status/1273770669214490626</a:t>
            </a:r>
            <a:endParaRPr>
              <a:latin typeface="Arial"/>
              <a:ea typeface="Arial"/>
              <a:cs typeface="Arial"/>
              <a:sym typeface="Arial"/>
            </a:endParaRPr>
          </a:p>
          <a:p>
            <a:pPr indent="0" lvl="0" marL="914400" rtl="0" algn="l">
              <a:lnSpc>
                <a:spcPct val="100000"/>
              </a:lnSpc>
              <a:spcBef>
                <a:spcPts val="0"/>
              </a:spcBef>
              <a:spcAft>
                <a:spcPts val="0"/>
              </a:spcAft>
              <a:buNone/>
            </a:pPr>
            <a:r>
              <a:t/>
            </a:r>
            <a:endParaRPr sz="1400"/>
          </a:p>
          <a:p>
            <a:pPr indent="0" lvl="0" marL="91440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a:p>
        </p:txBody>
      </p:sp>
      <p:sp>
        <p:nvSpPr>
          <p:cNvPr id="513" name="Google Shape;513;p50"/>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Twitter Started Adding Labels to Tweets</a:t>
            </a:r>
            <a:endParaRPr/>
          </a:p>
        </p:txBody>
      </p:sp>
      <p:sp>
        <p:nvSpPr>
          <p:cNvPr id="92" name="Google Shape;92;p16"/>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3" name="Google Shape;93;p16"/>
          <p:cNvGrpSpPr/>
          <p:nvPr/>
        </p:nvGrpSpPr>
        <p:grpSpPr>
          <a:xfrm>
            <a:off x="5410260" y="1773676"/>
            <a:ext cx="2253600" cy="1347849"/>
            <a:chOff x="3762623" y="2238800"/>
            <a:chExt cx="2253600" cy="1347849"/>
          </a:xfrm>
        </p:grpSpPr>
        <p:grpSp>
          <p:nvGrpSpPr>
            <p:cNvPr id="94" name="Google Shape;94;p16"/>
            <p:cNvGrpSpPr/>
            <p:nvPr/>
          </p:nvGrpSpPr>
          <p:grpSpPr>
            <a:xfrm>
              <a:off x="4808316" y="2800065"/>
              <a:ext cx="92400" cy="411825"/>
              <a:chOff x="845575" y="2563700"/>
              <a:chExt cx="92400" cy="411825"/>
            </a:xfrm>
          </p:grpSpPr>
          <p:cxnSp>
            <p:nvCxnSpPr>
              <p:cNvPr id="95" name="Google Shape;95;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6" name="Google Shape;96;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txBox="1"/>
            <p:nvPr/>
          </p:nvSpPr>
          <p:spPr>
            <a:xfrm>
              <a:off x="4237038" y="3215249"/>
              <a:ext cx="12366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latin typeface="Old Standard TT"/>
                  <a:ea typeface="Old Standard TT"/>
                  <a:cs typeface="Old Standard TT"/>
                  <a:sym typeface="Old Standard TT"/>
                </a:rPr>
                <a:t>Late August</a:t>
              </a:r>
              <a:endParaRPr sz="1500">
                <a:latin typeface="Old Standard TT"/>
                <a:ea typeface="Old Standard TT"/>
                <a:cs typeface="Old Standard TT"/>
                <a:sym typeface="Old Standard TT"/>
              </a:endParaRPr>
            </a:p>
          </p:txBody>
        </p:sp>
        <p:sp>
          <p:nvSpPr>
            <p:cNvPr id="98" name="Google Shape;98;p16"/>
            <p:cNvSpPr txBox="1"/>
            <p:nvPr/>
          </p:nvSpPr>
          <p:spPr>
            <a:xfrm>
              <a:off x="3762623" y="2238800"/>
              <a:ext cx="22536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Twitter added “Violated Twitter Rules” labels</a:t>
              </a:r>
              <a:endParaRPr sz="1200">
                <a:solidFill>
                  <a:schemeClr val="dk1"/>
                </a:solidFill>
                <a:latin typeface="Old Standard TT"/>
                <a:ea typeface="Old Standard TT"/>
                <a:cs typeface="Old Standard TT"/>
                <a:sym typeface="Old Standard TT"/>
              </a:endParaRPr>
            </a:p>
            <a:p>
              <a:pPr indent="0" lvl="0" marL="0" rtl="0" algn="ctr">
                <a:spcBef>
                  <a:spcPts val="1600"/>
                </a:spcBef>
                <a:spcAft>
                  <a:spcPts val="1600"/>
                </a:spcAft>
                <a:buNone/>
              </a:pPr>
              <a:r>
                <a:t/>
              </a:r>
              <a:endParaRPr b="1" sz="1200">
                <a:latin typeface="Roboto"/>
                <a:ea typeface="Roboto"/>
                <a:cs typeface="Roboto"/>
                <a:sym typeface="Roboto"/>
              </a:endParaRPr>
            </a:p>
          </p:txBody>
        </p:sp>
      </p:grpSp>
      <p:grpSp>
        <p:nvGrpSpPr>
          <p:cNvPr id="99" name="Google Shape;99;p16"/>
          <p:cNvGrpSpPr/>
          <p:nvPr/>
        </p:nvGrpSpPr>
        <p:grpSpPr>
          <a:xfrm>
            <a:off x="1480149" y="1773675"/>
            <a:ext cx="3058489" cy="1347864"/>
            <a:chOff x="-167489" y="2238799"/>
            <a:chExt cx="3058489" cy="1347864"/>
          </a:xfrm>
        </p:grpSpPr>
        <p:sp>
          <p:nvSpPr>
            <p:cNvPr id="100" name="Google Shape;100;p1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6"/>
            <p:cNvGrpSpPr/>
            <p:nvPr/>
          </p:nvGrpSpPr>
          <p:grpSpPr>
            <a:xfrm>
              <a:off x="-167489" y="2238799"/>
              <a:ext cx="2568000" cy="1347864"/>
              <a:chOff x="-167489" y="2238799"/>
              <a:chExt cx="2568000" cy="1347864"/>
            </a:xfrm>
          </p:grpSpPr>
          <p:sp>
            <p:nvSpPr>
              <p:cNvPr id="102" name="Google Shape;102;p1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solidFill>
                      <a:schemeClr val="dk1"/>
                    </a:solidFill>
                    <a:latin typeface="Old Standard TT"/>
                    <a:ea typeface="Old Standard TT"/>
                    <a:cs typeface="Old Standard TT"/>
                    <a:sym typeface="Old Standard TT"/>
                  </a:rPr>
                  <a:t>May 26</a:t>
                </a:r>
                <a:endParaRPr sz="1500">
                  <a:solidFill>
                    <a:schemeClr val="dk1"/>
                  </a:solidFill>
                  <a:latin typeface="Old Standard TT"/>
                  <a:ea typeface="Old Standard TT"/>
                  <a:cs typeface="Old Standard TT"/>
                  <a:sym typeface="Old Standard TT"/>
                </a:endParaRPr>
              </a:p>
            </p:txBody>
          </p:sp>
          <p:grpSp>
            <p:nvGrpSpPr>
              <p:cNvPr id="103" name="Google Shape;103;p16"/>
              <p:cNvGrpSpPr/>
              <p:nvPr/>
            </p:nvGrpSpPr>
            <p:grpSpPr>
              <a:xfrm>
                <a:off x="881025" y="2800065"/>
                <a:ext cx="92400" cy="411825"/>
                <a:chOff x="845575" y="2563700"/>
                <a:chExt cx="92400" cy="411825"/>
              </a:xfrm>
            </p:grpSpPr>
            <p:cxnSp>
              <p:nvCxnSpPr>
                <p:cNvPr id="104" name="Google Shape;104;p1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 name="Google Shape;105;p1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6"/>
              <p:cNvSpPr txBox="1"/>
              <p:nvPr/>
            </p:nvSpPr>
            <p:spPr>
              <a:xfrm>
                <a:off x="-167489" y="2238799"/>
                <a:ext cx="25680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Old Standard TT"/>
                    <a:ea typeface="Old Standard TT"/>
                    <a:cs typeface="Old Standard TT"/>
                    <a:sym typeface="Old Standard TT"/>
                  </a:rPr>
                  <a:t>Twitter added fact-check labels to two tweets by @realDonaldTrump</a:t>
                </a:r>
                <a:endParaRPr sz="1200">
                  <a:latin typeface="Old Standard TT"/>
                  <a:ea typeface="Old Standard TT"/>
                  <a:cs typeface="Old Standard TT"/>
                  <a:sym typeface="Old Standard TT"/>
                </a:endParaRPr>
              </a:p>
            </p:txBody>
          </p:sp>
        </p:grpSp>
      </p:grpSp>
      <p:grpSp>
        <p:nvGrpSpPr>
          <p:cNvPr id="107" name="Google Shape;107;p16"/>
          <p:cNvGrpSpPr/>
          <p:nvPr/>
        </p:nvGrpSpPr>
        <p:grpSpPr>
          <a:xfrm>
            <a:off x="3430388" y="2237472"/>
            <a:ext cx="3066602" cy="1735654"/>
            <a:chOff x="1782750" y="2702596"/>
            <a:chExt cx="3066602" cy="1735654"/>
          </a:xfrm>
        </p:grpSpPr>
        <p:sp>
          <p:nvSpPr>
            <p:cNvPr id="108" name="Google Shape;108;p16"/>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6"/>
            <p:cNvGrpSpPr/>
            <p:nvPr/>
          </p:nvGrpSpPr>
          <p:grpSpPr>
            <a:xfrm>
              <a:off x="1782750" y="2702596"/>
              <a:ext cx="2253600" cy="1735654"/>
              <a:chOff x="1782750" y="2702596"/>
              <a:chExt cx="2253600" cy="1735654"/>
            </a:xfrm>
          </p:grpSpPr>
          <p:sp>
            <p:nvSpPr>
              <p:cNvPr id="110" name="Google Shape;110;p1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500">
                    <a:latin typeface="Old Standard TT"/>
                    <a:ea typeface="Old Standard TT"/>
                    <a:cs typeface="Old Standard TT"/>
                    <a:sym typeface="Old Standard TT"/>
                  </a:rPr>
                  <a:t>June 1</a:t>
                </a:r>
                <a:endParaRPr sz="1500">
                  <a:latin typeface="Old Standard TT"/>
                  <a:ea typeface="Old Standard TT"/>
                  <a:cs typeface="Old Standard TT"/>
                  <a:sym typeface="Old Standard TT"/>
                </a:endParaRPr>
              </a:p>
            </p:txBody>
          </p:sp>
          <p:grpSp>
            <p:nvGrpSpPr>
              <p:cNvPr id="111" name="Google Shape;111;p16"/>
              <p:cNvGrpSpPr/>
              <p:nvPr/>
            </p:nvGrpSpPr>
            <p:grpSpPr>
              <a:xfrm rot="10800000">
                <a:off x="2849073" y="3079467"/>
                <a:ext cx="92400" cy="411825"/>
                <a:chOff x="2070100" y="2563700"/>
                <a:chExt cx="92400" cy="411825"/>
              </a:xfrm>
            </p:grpSpPr>
            <p:cxnSp>
              <p:nvCxnSpPr>
                <p:cNvPr id="112" name="Google Shape;112;p1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3" name="Google Shape;113;p1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 name="Google Shape;114;p16"/>
              <p:cNvSpPr txBox="1"/>
              <p:nvPr/>
            </p:nvSpPr>
            <p:spPr>
              <a:xfrm>
                <a:off x="1782750" y="3494450"/>
                <a:ext cx="2253600" cy="94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200">
                    <a:latin typeface="Old Standard TT"/>
                    <a:ea typeface="Old Standard TT"/>
                    <a:cs typeface="Old Standard TT"/>
                    <a:sym typeface="Old Standard TT"/>
                  </a:rPr>
                  <a:t>Twitter changed its UI</a:t>
                </a:r>
                <a:endParaRPr sz="1200">
                  <a:latin typeface="Old Standard TT"/>
                  <a:ea typeface="Old Standard TT"/>
                  <a:cs typeface="Old Standard TT"/>
                  <a:sym typeface="Old Standard TT"/>
                </a:endParaRPr>
              </a:p>
            </p:txBody>
          </p:sp>
        </p:grpSp>
      </p:grpSp>
      <p:sp>
        <p:nvSpPr>
          <p:cNvPr id="115" name="Google Shape;115;p16"/>
          <p:cNvSpPr txBox="1"/>
          <p:nvPr/>
        </p:nvSpPr>
        <p:spPr>
          <a:xfrm>
            <a:off x="1433025" y="4530550"/>
            <a:ext cx="75015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u="sng">
                <a:solidFill>
                  <a:schemeClr val="dk1"/>
                </a:solidFill>
                <a:latin typeface="Old Standard TT"/>
                <a:ea typeface="Old Standard TT"/>
                <a:cs typeface="Old Standard TT"/>
                <a:sym typeface="Old Standard TT"/>
                <a:hlinkClick r:id="rId3">
                  <a:extLst>
                    <a:ext uri="{A12FA001-AC4F-418D-AE19-62706E023703}">
                      <ahyp:hlinkClr val="tx"/>
                    </a:ext>
                  </a:extLst>
                </a:hlinkClick>
              </a:rPr>
              <a:t>https://blog.twitter.com/en_us/topics/product/2020/updating-our-approach-to-misleading-information</a:t>
            </a:r>
            <a:endParaRPr sz="1100">
              <a:solidFill>
                <a:schemeClr val="dk1"/>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Fact-Check Label</a:t>
            </a:r>
            <a:endParaRPr/>
          </a:p>
        </p:txBody>
      </p:sp>
      <p:sp>
        <p:nvSpPr>
          <p:cNvPr id="121" name="Google Shape;121;p17"/>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7"/>
          <p:cNvPicPr preferRelativeResize="0"/>
          <p:nvPr/>
        </p:nvPicPr>
        <p:blipFill>
          <a:blip r:embed="rId3">
            <a:alphaModFix/>
          </a:blip>
          <a:stretch>
            <a:fillRect/>
          </a:stretch>
        </p:blipFill>
        <p:spPr>
          <a:xfrm>
            <a:off x="831095" y="964870"/>
            <a:ext cx="3408849" cy="3096325"/>
          </a:xfrm>
          <a:prstGeom prst="rect">
            <a:avLst/>
          </a:prstGeom>
          <a:noFill/>
          <a:ln cap="flat" cmpd="sng" w="9525">
            <a:solidFill>
              <a:schemeClr val="dk1"/>
            </a:solidFill>
            <a:prstDash val="solid"/>
            <a:round/>
            <a:headEnd len="sm" w="sm" type="none"/>
            <a:tailEnd len="sm" w="sm" type="none"/>
          </a:ln>
        </p:spPr>
      </p:pic>
      <p:pic>
        <p:nvPicPr>
          <p:cNvPr id="123" name="Google Shape;123;p17"/>
          <p:cNvPicPr preferRelativeResize="0"/>
          <p:nvPr/>
        </p:nvPicPr>
        <p:blipFill>
          <a:blip r:embed="rId4">
            <a:alphaModFix/>
          </a:blip>
          <a:stretch>
            <a:fillRect/>
          </a:stretch>
        </p:blipFill>
        <p:spPr>
          <a:xfrm>
            <a:off x="4899249" y="964865"/>
            <a:ext cx="3408851" cy="3528160"/>
          </a:xfrm>
          <a:prstGeom prst="rect">
            <a:avLst/>
          </a:prstGeom>
          <a:noFill/>
          <a:ln cap="flat" cmpd="sng" w="9525">
            <a:solidFill>
              <a:schemeClr val="dk1"/>
            </a:solidFill>
            <a:prstDash val="solid"/>
            <a:round/>
            <a:headEnd len="sm" w="sm" type="none"/>
            <a:tailEnd len="sm" w="sm" type="none"/>
          </a:ln>
        </p:spPr>
      </p:pic>
      <p:sp>
        <p:nvSpPr>
          <p:cNvPr id="124" name="Google Shape;124;p17"/>
          <p:cNvSpPr/>
          <p:nvPr/>
        </p:nvSpPr>
        <p:spPr>
          <a:xfrm>
            <a:off x="870325" y="2697200"/>
            <a:ext cx="3324600" cy="46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a:off x="-276250" y="4061200"/>
            <a:ext cx="45162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https://twitter.com/realDonaldTrump/status/1265255835124539392</a:t>
            </a:r>
            <a:endParaRPr sz="700">
              <a:solidFill>
                <a:schemeClr val="dk1"/>
              </a:solidFill>
              <a:latin typeface="Old Standard TT"/>
              <a:ea typeface="Old Standard TT"/>
              <a:cs typeface="Old Standard TT"/>
              <a:sym typeface="Old Standard TT"/>
            </a:endParaRPr>
          </a:p>
        </p:txBody>
      </p:sp>
      <p:sp>
        <p:nvSpPr>
          <p:cNvPr id="126" name="Google Shape;126;p17"/>
          <p:cNvSpPr txBox="1"/>
          <p:nvPr/>
        </p:nvSpPr>
        <p:spPr>
          <a:xfrm>
            <a:off x="4803200" y="4493025"/>
            <a:ext cx="35049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https://twitter.com/i/events/1265330601034256384</a:t>
            </a:r>
            <a:endParaRPr sz="700">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Violated Twitter Rules Label</a:t>
            </a:r>
            <a:endParaRPr/>
          </a:p>
        </p:txBody>
      </p:sp>
      <p:sp>
        <p:nvSpPr>
          <p:cNvPr id="132" name="Google Shape;132;p18"/>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18"/>
          <p:cNvPicPr preferRelativeResize="0"/>
          <p:nvPr/>
        </p:nvPicPr>
        <p:blipFill>
          <a:blip r:embed="rId3">
            <a:alphaModFix/>
          </a:blip>
          <a:stretch>
            <a:fillRect/>
          </a:stretch>
        </p:blipFill>
        <p:spPr>
          <a:xfrm>
            <a:off x="735600" y="948725"/>
            <a:ext cx="3562650" cy="3395000"/>
          </a:xfrm>
          <a:prstGeom prst="rect">
            <a:avLst/>
          </a:prstGeom>
          <a:noFill/>
          <a:ln cap="flat" cmpd="sng" w="9525">
            <a:solidFill>
              <a:srgbClr val="000000"/>
            </a:solidFill>
            <a:prstDash val="solid"/>
            <a:round/>
            <a:headEnd len="sm" w="sm" type="none"/>
            <a:tailEnd len="sm" w="sm" type="none"/>
          </a:ln>
        </p:spPr>
      </p:pic>
      <p:pic>
        <p:nvPicPr>
          <p:cNvPr id="134" name="Google Shape;134;p18"/>
          <p:cNvPicPr preferRelativeResize="0"/>
          <p:nvPr/>
        </p:nvPicPr>
        <p:blipFill>
          <a:blip r:embed="rId4">
            <a:alphaModFix/>
          </a:blip>
          <a:stretch>
            <a:fillRect/>
          </a:stretch>
        </p:blipFill>
        <p:spPr>
          <a:xfrm>
            <a:off x="4878591" y="948737"/>
            <a:ext cx="3746259" cy="2502186"/>
          </a:xfrm>
          <a:prstGeom prst="rect">
            <a:avLst/>
          </a:prstGeom>
          <a:noFill/>
          <a:ln>
            <a:noFill/>
          </a:ln>
        </p:spPr>
      </p:pic>
      <p:sp>
        <p:nvSpPr>
          <p:cNvPr id="135" name="Google Shape;135;p18"/>
          <p:cNvSpPr txBox="1"/>
          <p:nvPr/>
        </p:nvSpPr>
        <p:spPr>
          <a:xfrm>
            <a:off x="5974650" y="3450925"/>
            <a:ext cx="26502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https://blog.twitter.com/en_us/topics/company/2020/covid-19</a:t>
            </a:r>
            <a:endParaRPr sz="700">
              <a:solidFill>
                <a:schemeClr val="dk1"/>
              </a:solidFill>
              <a:latin typeface="Old Standard TT"/>
              <a:ea typeface="Old Standard TT"/>
              <a:cs typeface="Old Standard TT"/>
              <a:sym typeface="Old Standard TT"/>
            </a:endParaRPr>
          </a:p>
        </p:txBody>
      </p:sp>
      <p:sp>
        <p:nvSpPr>
          <p:cNvPr id="136" name="Google Shape;136;p18"/>
          <p:cNvSpPr txBox="1"/>
          <p:nvPr/>
        </p:nvSpPr>
        <p:spPr>
          <a:xfrm>
            <a:off x="1365750" y="4343725"/>
            <a:ext cx="29325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700" u="sng">
                <a:solidFill>
                  <a:schemeClr val="dk1"/>
                </a:solidFill>
                <a:latin typeface="Old Standard TT"/>
                <a:ea typeface="Old Standard TT"/>
                <a:cs typeface="Old Standard TT"/>
                <a:sym typeface="Old Standard TT"/>
                <a:hlinkClick r:id="rId6">
                  <a:extLst>
                    <a:ext uri="{A12FA001-AC4F-418D-AE19-62706E023703}">
                      <ahyp:hlinkClr val="tx"/>
                    </a:ext>
                  </a:extLst>
                </a:hlinkClick>
              </a:rPr>
              <a:t>https://twitter.com/realDonaldTrump/status/1313449844413992961</a:t>
            </a:r>
            <a:endParaRPr sz="700">
              <a:solidFill>
                <a:schemeClr val="dk1"/>
              </a:solidFill>
              <a:latin typeface="Old Standard TT"/>
              <a:ea typeface="Old Standard TT"/>
              <a:cs typeface="Old Standard TT"/>
              <a:sym typeface="Old Standard TT"/>
            </a:endParaRPr>
          </a:p>
        </p:txBody>
      </p:sp>
      <p:sp>
        <p:nvSpPr>
          <p:cNvPr id="137" name="Google Shape;137;p18"/>
          <p:cNvSpPr/>
          <p:nvPr/>
        </p:nvSpPr>
        <p:spPr>
          <a:xfrm>
            <a:off x="798900" y="1630400"/>
            <a:ext cx="3439800" cy="67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0" y="140225"/>
            <a:ext cx="91440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Initially, Twitter Labels Were a Feature of the New UI</a:t>
            </a:r>
            <a:endParaRPr/>
          </a:p>
        </p:txBody>
      </p:sp>
      <p:sp>
        <p:nvSpPr>
          <p:cNvPr id="143" name="Google Shape;143;p19"/>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19"/>
          <p:cNvPicPr preferRelativeResize="0"/>
          <p:nvPr/>
        </p:nvPicPr>
        <p:blipFill>
          <a:blip r:embed="rId3">
            <a:alphaModFix/>
          </a:blip>
          <a:stretch>
            <a:fillRect/>
          </a:stretch>
        </p:blipFill>
        <p:spPr>
          <a:xfrm>
            <a:off x="4700153" y="895350"/>
            <a:ext cx="4000899" cy="3629025"/>
          </a:xfrm>
          <a:prstGeom prst="rect">
            <a:avLst/>
          </a:prstGeom>
          <a:noFill/>
          <a:ln>
            <a:noFill/>
          </a:ln>
        </p:spPr>
      </p:pic>
      <p:pic>
        <p:nvPicPr>
          <p:cNvPr id="145" name="Google Shape;145;p19"/>
          <p:cNvPicPr preferRelativeResize="0"/>
          <p:nvPr/>
        </p:nvPicPr>
        <p:blipFill>
          <a:blip r:embed="rId4">
            <a:alphaModFix/>
          </a:blip>
          <a:stretch>
            <a:fillRect/>
          </a:stretch>
        </p:blipFill>
        <p:spPr>
          <a:xfrm>
            <a:off x="959323" y="647700"/>
            <a:ext cx="3360275" cy="4124325"/>
          </a:xfrm>
          <a:prstGeom prst="rect">
            <a:avLst/>
          </a:prstGeom>
          <a:noFill/>
          <a:ln>
            <a:noFill/>
          </a:ln>
        </p:spPr>
      </p:pic>
      <p:sp>
        <p:nvSpPr>
          <p:cNvPr id="146" name="Google Shape;146;p19"/>
          <p:cNvSpPr txBox="1"/>
          <p:nvPr/>
        </p:nvSpPr>
        <p:spPr>
          <a:xfrm>
            <a:off x="146900" y="4697775"/>
            <a:ext cx="4172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u="sng">
                <a:solidFill>
                  <a:schemeClr val="dk1"/>
                </a:solidFill>
                <a:latin typeface="Old Standard TT"/>
                <a:ea typeface="Old Standard TT"/>
                <a:cs typeface="Old Standard TT"/>
                <a:sym typeface="Old Standard TT"/>
                <a:hlinkClick r:id="rId5">
                  <a:extLst>
                    <a:ext uri="{A12FA001-AC4F-418D-AE19-62706E023703}">
                      <ahyp:hlinkClr val="tx"/>
                    </a:ext>
                  </a:extLst>
                </a:hlinkClick>
              </a:rPr>
              <a:t>https://web.archive.org/web/20200823210018/https://twitter.com/realdonaldtrump/status/1297495295266357248</a:t>
            </a:r>
            <a:endParaRPr sz="600">
              <a:solidFill>
                <a:schemeClr val="dk1"/>
              </a:solidFill>
              <a:latin typeface="Old Standard TT"/>
              <a:ea typeface="Old Standard TT"/>
              <a:cs typeface="Old Standard TT"/>
              <a:sym typeface="Old Standard TT"/>
            </a:endParaRPr>
          </a:p>
        </p:txBody>
      </p:sp>
      <p:sp>
        <p:nvSpPr>
          <p:cNvPr id="147" name="Google Shape;147;p19"/>
          <p:cNvSpPr txBox="1"/>
          <p:nvPr/>
        </p:nvSpPr>
        <p:spPr>
          <a:xfrm>
            <a:off x="4786350" y="4591050"/>
            <a:ext cx="39147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latin typeface="Old Standard TT"/>
                <a:ea typeface="Old Standard TT"/>
                <a:cs typeface="Old Standard TT"/>
                <a:sym typeface="Old Standard TT"/>
              </a:rPr>
              <a:t>https://twitter.com/realdonaldtrump/status/1297495295266357248</a:t>
            </a:r>
            <a:endParaRPr sz="600">
              <a:latin typeface="Old Standard TT"/>
              <a:ea typeface="Old Standard TT"/>
              <a:cs typeface="Old Standard TT"/>
              <a:sym typeface="Old Standard TT"/>
            </a:endParaRPr>
          </a:p>
        </p:txBody>
      </p:sp>
      <p:sp>
        <p:nvSpPr>
          <p:cNvPr id="148" name="Google Shape;148;p19"/>
          <p:cNvSpPr/>
          <p:nvPr/>
        </p:nvSpPr>
        <p:spPr>
          <a:xfrm>
            <a:off x="4800600" y="1647825"/>
            <a:ext cx="3705300" cy="613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1563125" y="3117325"/>
            <a:ext cx="246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0000"/>
                </a:solidFill>
                <a:latin typeface="Old Standard TT"/>
                <a:ea typeface="Old Standard TT"/>
                <a:cs typeface="Old Standard TT"/>
                <a:sym typeface="Old Standard TT"/>
              </a:rPr>
              <a:t>No Twitter Rules Violated label</a:t>
            </a:r>
            <a:endParaRPr sz="1300">
              <a:solidFill>
                <a:srgbClr val="FF0000"/>
              </a:solidFill>
              <a:latin typeface="Old Standard TT"/>
              <a:ea typeface="Old Standard TT"/>
              <a:cs typeface="Old Standard TT"/>
              <a:sym typeface="Old Standard TT"/>
            </a:endParaRPr>
          </a:p>
        </p:txBody>
      </p:sp>
      <p:cxnSp>
        <p:nvCxnSpPr>
          <p:cNvPr id="150" name="Google Shape;150;p19"/>
          <p:cNvCxnSpPr/>
          <p:nvPr/>
        </p:nvCxnSpPr>
        <p:spPr>
          <a:xfrm rot="10800000">
            <a:off x="2495700" y="2266725"/>
            <a:ext cx="399900" cy="9432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0" y="1402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00"/>
              <a:t>My Investigation Was Inspired by</a:t>
            </a:r>
            <a:endParaRPr sz="2700"/>
          </a:p>
          <a:p>
            <a:pPr indent="0" lvl="0" marL="0" rtl="0" algn="ctr">
              <a:spcBef>
                <a:spcPts val="0"/>
              </a:spcBef>
              <a:spcAft>
                <a:spcPts val="0"/>
              </a:spcAft>
              <a:buSzPts val="990"/>
              <a:buNone/>
            </a:pPr>
            <a:r>
              <a:rPr lang="en" sz="2700"/>
              <a:t>Kritika</a:t>
            </a:r>
            <a:r>
              <a:rPr lang="en" sz="2700"/>
              <a:t>’s</a:t>
            </a:r>
            <a:r>
              <a:rPr lang="en" sz="2700"/>
              <a:t> &amp; Himarsha’s Previous Study</a:t>
            </a:r>
            <a:endParaRPr sz="2700"/>
          </a:p>
        </p:txBody>
      </p:sp>
      <p:sp>
        <p:nvSpPr>
          <p:cNvPr id="156" name="Google Shape;156;p20"/>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0"/>
          <p:cNvSpPr txBox="1"/>
          <p:nvPr/>
        </p:nvSpPr>
        <p:spPr>
          <a:xfrm>
            <a:off x="2423550" y="4639425"/>
            <a:ext cx="4946100" cy="449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800" u="sng">
                <a:solidFill>
                  <a:schemeClr val="hlink"/>
                </a:solidFill>
                <a:latin typeface="Old Standard TT"/>
                <a:ea typeface="Old Standard TT"/>
                <a:cs typeface="Old Standard TT"/>
                <a:sym typeface="Old Standard TT"/>
                <a:hlinkClick r:id="rId3"/>
              </a:rPr>
              <a:t>https://arxiv.org/abs/2108.12092</a:t>
            </a:r>
            <a:endParaRPr sz="800">
              <a:solidFill>
                <a:schemeClr val="dk1"/>
              </a:solidFill>
              <a:latin typeface="Old Standard TT"/>
              <a:ea typeface="Old Standard TT"/>
              <a:cs typeface="Old Standard TT"/>
              <a:sym typeface="Old Standard TT"/>
            </a:endParaRPr>
          </a:p>
          <a:p>
            <a:pPr indent="0" lvl="0" marL="0" rtl="0" algn="r">
              <a:lnSpc>
                <a:spcPct val="115000"/>
              </a:lnSpc>
              <a:spcBef>
                <a:spcPts val="0"/>
              </a:spcBef>
              <a:spcAft>
                <a:spcPts val="0"/>
              </a:spcAft>
              <a:buClr>
                <a:schemeClr val="dk1"/>
              </a:buClr>
              <a:buSzPts val="1100"/>
              <a:buFont typeface="Arial"/>
              <a:buNone/>
            </a:pPr>
            <a:r>
              <a:t/>
            </a:r>
            <a:endParaRPr sz="800">
              <a:solidFill>
                <a:schemeClr val="dk1"/>
              </a:solidFill>
              <a:latin typeface="Old Standard TT"/>
              <a:ea typeface="Old Standard TT"/>
              <a:cs typeface="Old Standard TT"/>
              <a:sym typeface="Old Standard TT"/>
            </a:endParaRPr>
          </a:p>
        </p:txBody>
      </p:sp>
      <p:pic>
        <p:nvPicPr>
          <p:cNvPr id="158" name="Google Shape;158;p20"/>
          <p:cNvPicPr preferRelativeResize="0"/>
          <p:nvPr/>
        </p:nvPicPr>
        <p:blipFill>
          <a:blip r:embed="rId4">
            <a:alphaModFix/>
          </a:blip>
          <a:stretch>
            <a:fillRect/>
          </a:stretch>
        </p:blipFill>
        <p:spPr>
          <a:xfrm>
            <a:off x="1669575" y="1137450"/>
            <a:ext cx="5804850" cy="354496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0" y="140225"/>
            <a:ext cx="91440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00"/>
              <a:t>The Dataset of Labeled Tweets Collected (476 Tweets) is Used Throughout My Study</a:t>
            </a:r>
            <a:endParaRPr sz="2700"/>
          </a:p>
        </p:txBody>
      </p:sp>
      <p:sp>
        <p:nvSpPr>
          <p:cNvPr id="164" name="Google Shape;164;p21"/>
          <p:cNvSpPr txBox="1"/>
          <p:nvPr>
            <p:ph idx="1" type="body"/>
          </p:nvPr>
        </p:nvSpPr>
        <p:spPr>
          <a:xfrm>
            <a:off x="311700" y="1171600"/>
            <a:ext cx="8520600" cy="276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8709 unique tweets between May 1, 2020 and January 8, 2021</a:t>
            </a:r>
            <a:endParaRPr/>
          </a:p>
          <a:p>
            <a:pPr indent="0" lvl="0" marL="457200" rtl="0" algn="l">
              <a:spcBef>
                <a:spcPts val="0"/>
              </a:spcBef>
              <a:spcAft>
                <a:spcPts val="0"/>
              </a:spcAft>
              <a:buNone/>
            </a:pPr>
            <a:r>
              <a:rPr lang="en" u="sng">
                <a:solidFill>
                  <a:schemeClr val="hlink"/>
                </a:solidFill>
                <a:hlinkClick r:id="rId3"/>
              </a:rPr>
              <a:t>https://github.com/oduwsdl/Analysing-change-in-Twitter-UI</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Labeled tweets of @realDonaldTrump collected from 3 datasets</a:t>
            </a:r>
            <a:endParaRPr/>
          </a:p>
          <a:p>
            <a:pPr indent="-342900" lvl="1" marL="914400" rtl="0" algn="l">
              <a:spcBef>
                <a:spcPts val="0"/>
              </a:spcBef>
              <a:spcAft>
                <a:spcPts val="0"/>
              </a:spcAft>
              <a:buSzPts val="1800"/>
              <a:buChar char="○"/>
            </a:pPr>
            <a:r>
              <a:rPr lang="en" sz="1800"/>
              <a:t>Trump Twitter Archive (</a:t>
            </a:r>
            <a:r>
              <a:rPr lang="en" sz="1800" u="sng">
                <a:solidFill>
                  <a:schemeClr val="hlink"/>
                </a:solidFill>
                <a:hlinkClick r:id="rId4"/>
              </a:rPr>
              <a:t>https://www.thetrumparchive.com/</a:t>
            </a:r>
            <a:r>
              <a:rPr lang="en" sz="1800"/>
              <a:t>)</a:t>
            </a:r>
            <a:endParaRPr sz="1800"/>
          </a:p>
          <a:p>
            <a:pPr indent="-342900" lvl="1" marL="914400" rtl="0" algn="l">
              <a:spcBef>
                <a:spcPts val="0"/>
              </a:spcBef>
              <a:spcAft>
                <a:spcPts val="0"/>
              </a:spcAft>
              <a:buSzPts val="1800"/>
              <a:buChar char="○"/>
            </a:pPr>
            <a:r>
              <a:rPr lang="en" sz="1800"/>
              <a:t>Factbase (</a:t>
            </a:r>
            <a:r>
              <a:rPr lang="en" sz="1800" u="sng">
                <a:solidFill>
                  <a:schemeClr val="hlink"/>
                </a:solidFill>
                <a:hlinkClick r:id="rId5"/>
              </a:rPr>
              <a:t>https://factba.se/trump/</a:t>
            </a:r>
            <a:r>
              <a:rPr lang="en" sz="1800"/>
              <a:t>)</a:t>
            </a:r>
            <a:endParaRPr sz="1800"/>
          </a:p>
          <a:p>
            <a:pPr indent="-342900" lvl="1" marL="914400" rtl="0" algn="l">
              <a:spcBef>
                <a:spcPts val="0"/>
              </a:spcBef>
              <a:spcAft>
                <a:spcPts val="0"/>
              </a:spcAft>
              <a:buSzPts val="1800"/>
              <a:buChar char="○"/>
            </a:pPr>
            <a:r>
              <a:rPr lang="en" sz="1800"/>
              <a:t>Manually collected from their previous study (t</a:t>
            </a:r>
            <a:r>
              <a:rPr lang="en" sz="1800"/>
              <a:t>witterlabels6</a:t>
            </a:r>
            <a:r>
              <a:rPr lang="en" sz="1800"/>
              <a:t>)</a:t>
            </a:r>
            <a:endParaRPr sz="1800"/>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476 unique tweet IDs collected</a:t>
            </a:r>
            <a:endParaRPr/>
          </a:p>
          <a:p>
            <a:pPr indent="-342900" lvl="1" marL="914400" rtl="0" algn="l">
              <a:spcBef>
                <a:spcPts val="0"/>
              </a:spcBef>
              <a:spcAft>
                <a:spcPts val="0"/>
              </a:spcAft>
              <a:buSzPts val="1800"/>
              <a:buChar char="○"/>
            </a:pPr>
            <a:r>
              <a:rPr lang="en" sz="1800"/>
              <a:t>450 “Fact-check” labeled tweets</a:t>
            </a:r>
            <a:endParaRPr sz="1800"/>
          </a:p>
          <a:p>
            <a:pPr indent="-342900" lvl="1" marL="914400" rtl="0" algn="l">
              <a:spcBef>
                <a:spcPts val="0"/>
              </a:spcBef>
              <a:spcAft>
                <a:spcPts val="0"/>
              </a:spcAft>
              <a:buSzPts val="1800"/>
              <a:buChar char="○"/>
            </a:pPr>
            <a:r>
              <a:rPr lang="en" sz="1800"/>
              <a:t>26 “Violated Twitter Rules” labeled tweets</a:t>
            </a:r>
            <a:endParaRPr sz="1800"/>
          </a:p>
        </p:txBody>
      </p:sp>
      <p:sp>
        <p:nvSpPr>
          <p:cNvPr id="165" name="Google Shape;165;p21"/>
          <p:cNvSpPr txBox="1"/>
          <p:nvPr>
            <p:ph idx="12" type="sldNum"/>
          </p:nvPr>
        </p:nvSpPr>
        <p:spPr>
          <a:xfrm>
            <a:off x="8624858" y="46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